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12" r:id="rId2"/>
    <p:sldId id="298" r:id="rId3"/>
    <p:sldId id="314" r:id="rId4"/>
    <p:sldId id="268" r:id="rId5"/>
    <p:sldId id="313" r:id="rId6"/>
    <p:sldId id="294" r:id="rId7"/>
    <p:sldId id="315" r:id="rId8"/>
    <p:sldId id="316" r:id="rId9"/>
    <p:sldId id="317" r:id="rId10"/>
    <p:sldId id="319" r:id="rId11"/>
    <p:sldId id="328" r:id="rId12"/>
    <p:sldId id="333" r:id="rId13"/>
    <p:sldId id="334" r:id="rId14"/>
    <p:sldId id="331" r:id="rId15"/>
    <p:sldId id="321" r:id="rId16"/>
    <p:sldId id="330" r:id="rId17"/>
    <p:sldId id="295" r:id="rId18"/>
    <p:sldId id="302" r:id="rId19"/>
    <p:sldId id="296" r:id="rId20"/>
    <p:sldId id="338" r:id="rId21"/>
    <p:sldId id="263" r:id="rId22"/>
    <p:sldId id="336" r:id="rId23"/>
    <p:sldId id="337" r:id="rId24"/>
    <p:sldId id="324" r:id="rId25"/>
    <p:sldId id="340" r:id="rId26"/>
    <p:sldId id="341" r:id="rId27"/>
    <p:sldId id="335" r:id="rId28"/>
    <p:sldId id="291" r:id="rId29"/>
    <p:sldId id="339" r:id="rId30"/>
    <p:sldId id="257" r:id="rId31"/>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Gunn Svorkmo" initials="AS" lastIdx="2" clrIdx="0">
    <p:extLst>
      <p:ext uri="{19B8F6BF-5375-455C-9EA6-DF929625EA0E}">
        <p15:presenceInfo xmlns:p15="http://schemas.microsoft.com/office/powerpoint/2012/main" userId="S-1-5-21-3959417778-1711865379-3952174976-36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F9"/>
    <a:srgbClr val="5DA2F5"/>
    <a:srgbClr val="B7DEE8"/>
    <a:srgbClr val="008FFA"/>
    <a:srgbClr val="1E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1496" autoAdjust="0"/>
  </p:normalViewPr>
  <p:slideViewPr>
    <p:cSldViewPr snapToGrid="0" snapToObjects="1">
      <p:cViewPr varScale="1">
        <p:scale>
          <a:sx n="136" d="100"/>
          <a:sy n="136" d="100"/>
        </p:scale>
        <p:origin x="138" y="966"/>
      </p:cViewPr>
      <p:guideLst/>
    </p:cSldViewPr>
  </p:slideViewPr>
  <p:notesTextViewPr>
    <p:cViewPr>
      <p:scale>
        <a:sx n="1" d="1"/>
        <a:sy n="1" d="1"/>
      </p:scale>
      <p:origin x="0" y="0"/>
    </p:cViewPr>
  </p:notesTextViewPr>
  <p:notesViewPr>
    <p:cSldViewPr snapToGrid="0" snapToObjects="1">
      <p:cViewPr varScale="1">
        <p:scale>
          <a:sx n="124" d="100"/>
          <a:sy n="124" d="100"/>
        </p:scale>
        <p:origin x="24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61D4D-BBB0-425F-81E5-D16DF558CE00}" type="datetimeFigureOut">
              <a:rPr lang="nb-NO" smtClean="0"/>
              <a:t>27.06.2019</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8049-8A12-4E74-9CEB-F634D483E328}" type="slidenum">
              <a:rPr lang="nb-NO" smtClean="0"/>
              <a:t>‹#›</a:t>
            </a:fld>
            <a:endParaRPr lang="nb-NO"/>
          </a:p>
        </p:txBody>
      </p:sp>
    </p:spTree>
    <p:extLst>
      <p:ext uri="{BB962C8B-B14F-4D97-AF65-F5344CB8AC3E}">
        <p14:creationId xmlns:p14="http://schemas.microsoft.com/office/powerpoint/2010/main" val="44992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a:t>
            </a:fld>
            <a:endParaRPr lang="nb-NO"/>
          </a:p>
        </p:txBody>
      </p:sp>
    </p:spTree>
    <p:extLst>
      <p:ext uri="{BB962C8B-B14F-4D97-AF65-F5344CB8AC3E}">
        <p14:creationId xmlns:p14="http://schemas.microsoft.com/office/powerpoint/2010/main" val="110366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25</a:t>
            </a:fld>
            <a:endParaRPr lang="nb-NO"/>
          </a:p>
        </p:txBody>
      </p:sp>
    </p:spTree>
    <p:extLst>
      <p:ext uri="{BB962C8B-B14F-4D97-AF65-F5344CB8AC3E}">
        <p14:creationId xmlns:p14="http://schemas.microsoft.com/office/powerpoint/2010/main" val="401835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28</a:t>
            </a:fld>
            <a:endParaRPr lang="nb-NO"/>
          </a:p>
        </p:txBody>
      </p:sp>
    </p:spTree>
    <p:extLst>
      <p:ext uri="{BB962C8B-B14F-4D97-AF65-F5344CB8AC3E}">
        <p14:creationId xmlns:p14="http://schemas.microsoft.com/office/powerpoint/2010/main" val="424584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6</a:t>
            </a:fld>
            <a:endParaRPr lang="nb-NO"/>
          </a:p>
        </p:txBody>
      </p:sp>
    </p:spTree>
    <p:extLst>
      <p:ext uri="{BB962C8B-B14F-4D97-AF65-F5344CB8AC3E}">
        <p14:creationId xmlns:p14="http://schemas.microsoft.com/office/powerpoint/2010/main" val="157514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8</a:t>
            </a:fld>
            <a:endParaRPr lang="nb-NO"/>
          </a:p>
        </p:txBody>
      </p:sp>
    </p:spTree>
    <p:extLst>
      <p:ext uri="{BB962C8B-B14F-4D97-AF65-F5344CB8AC3E}">
        <p14:creationId xmlns:p14="http://schemas.microsoft.com/office/powerpoint/2010/main" val="220963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10</a:t>
            </a:fld>
            <a:endParaRPr lang="nb-NO"/>
          </a:p>
        </p:txBody>
      </p:sp>
    </p:spTree>
    <p:extLst>
      <p:ext uri="{BB962C8B-B14F-4D97-AF65-F5344CB8AC3E}">
        <p14:creationId xmlns:p14="http://schemas.microsoft.com/office/powerpoint/2010/main" val="80694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15</a:t>
            </a:fld>
            <a:endParaRPr lang="nb-NO"/>
          </a:p>
        </p:txBody>
      </p:sp>
    </p:spTree>
    <p:extLst>
      <p:ext uri="{BB962C8B-B14F-4D97-AF65-F5344CB8AC3E}">
        <p14:creationId xmlns:p14="http://schemas.microsoft.com/office/powerpoint/2010/main" val="277606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17</a:t>
            </a:fld>
            <a:endParaRPr lang="nb-NO"/>
          </a:p>
        </p:txBody>
      </p:sp>
    </p:spTree>
    <p:extLst>
      <p:ext uri="{BB962C8B-B14F-4D97-AF65-F5344CB8AC3E}">
        <p14:creationId xmlns:p14="http://schemas.microsoft.com/office/powerpoint/2010/main" val="428881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19</a:t>
            </a:fld>
            <a:endParaRPr lang="nb-NO"/>
          </a:p>
        </p:txBody>
      </p:sp>
    </p:spTree>
    <p:extLst>
      <p:ext uri="{BB962C8B-B14F-4D97-AF65-F5344CB8AC3E}">
        <p14:creationId xmlns:p14="http://schemas.microsoft.com/office/powerpoint/2010/main" val="13174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20</a:t>
            </a:fld>
            <a:endParaRPr lang="nb-NO"/>
          </a:p>
        </p:txBody>
      </p:sp>
    </p:spTree>
    <p:extLst>
      <p:ext uri="{BB962C8B-B14F-4D97-AF65-F5344CB8AC3E}">
        <p14:creationId xmlns:p14="http://schemas.microsoft.com/office/powerpoint/2010/main" val="25973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23</a:t>
            </a:fld>
            <a:endParaRPr lang="nb-NO"/>
          </a:p>
        </p:txBody>
      </p:sp>
    </p:spTree>
    <p:extLst>
      <p:ext uri="{BB962C8B-B14F-4D97-AF65-F5344CB8AC3E}">
        <p14:creationId xmlns:p14="http://schemas.microsoft.com/office/powerpoint/2010/main" val="86650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vedslide, buet tittel undertittel">
    <p:spTree>
      <p:nvGrpSpPr>
        <p:cNvPr id="1" name=""/>
        <p:cNvGrpSpPr/>
        <p:nvPr/>
      </p:nvGrpSpPr>
      <p:grpSpPr>
        <a:xfrm>
          <a:off x="0" y="0"/>
          <a:ext cx="0" cy="0"/>
          <a:chOff x="0" y="0"/>
          <a:chExt cx="0" cy="0"/>
        </a:xfrm>
      </p:grpSpPr>
      <p:sp>
        <p:nvSpPr>
          <p:cNvPr id="12" name="Plassholder for bilde 11"/>
          <p:cNvSpPr>
            <a:spLocks noGrp="1"/>
          </p:cNvSpPr>
          <p:nvPr>
            <p:ph type="pic" sz="quarter" idx="13"/>
          </p:nvPr>
        </p:nvSpPr>
        <p:spPr>
          <a:xfrm>
            <a:off x="7" y="197708"/>
            <a:ext cx="9144000" cy="7110413"/>
          </a:xfrm>
        </p:spPr>
        <p:txBody>
          <a:bodyPr/>
          <a:lstStyle>
            <a:lvl1pPr marL="0" indent="0">
              <a:buNone/>
              <a:defRPr/>
            </a:lvl1pPr>
          </a:lstStyle>
          <a:p>
            <a:endParaRPr lang="nb-NO" dirty="0"/>
          </a:p>
        </p:txBody>
      </p:sp>
      <p:sp>
        <p:nvSpPr>
          <p:cNvPr id="7" name="Rektangel 19"/>
          <p:cNvSpPr/>
          <p:nvPr userDrawn="1"/>
        </p:nvSpPr>
        <p:spPr>
          <a:xfrm>
            <a:off x="0" y="4513811"/>
            <a:ext cx="9144007" cy="2344190"/>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userDrawn="1"/>
        </p:nvSpPr>
        <p:spPr>
          <a:xfrm>
            <a:off x="0" y="4704746"/>
            <a:ext cx="9144007" cy="2405667"/>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10" name="Bild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9" name="Undertittel 2"/>
          <p:cNvSpPr>
            <a:spLocks noGrp="1"/>
          </p:cNvSpPr>
          <p:nvPr>
            <p:ph type="subTitle" idx="1"/>
          </p:nvPr>
        </p:nvSpPr>
        <p:spPr>
          <a:xfrm>
            <a:off x="467928" y="6133487"/>
            <a:ext cx="6051665" cy="739311"/>
          </a:xfrm>
        </p:spPr>
        <p:txBody>
          <a:bodyPr>
            <a:normAutofit/>
          </a:bodyPr>
          <a:lstStyle>
            <a:lvl1pPr marL="0" indent="0">
              <a:buNone/>
              <a:defRPr sz="2000"/>
            </a:lvl1pPr>
          </a:lstStyle>
          <a:p>
            <a:pPr algn="l"/>
            <a:endParaRPr lang="nb-NO" dirty="0"/>
          </a:p>
        </p:txBody>
      </p:sp>
      <p:sp>
        <p:nvSpPr>
          <p:cNvPr id="2" name="Tittel 1"/>
          <p:cNvSpPr>
            <a:spLocks noGrp="1"/>
          </p:cNvSpPr>
          <p:nvPr>
            <p:ph type="title"/>
          </p:nvPr>
        </p:nvSpPr>
        <p:spPr>
          <a:xfrm>
            <a:off x="457203" y="5324219"/>
            <a:ext cx="8229600" cy="794471"/>
          </a:xfrm>
        </p:spPr>
        <p:txBody>
          <a:bodyPr>
            <a:normAutofit/>
          </a:bodyPr>
          <a:lstStyle>
            <a:lvl1pPr algn="l">
              <a:defRPr sz="3200">
                <a:solidFill>
                  <a:schemeClr val="bg1"/>
                </a:solidFill>
              </a:defRPr>
            </a:lvl1pPr>
          </a:lstStyle>
          <a:p>
            <a:r>
              <a:rPr lang="nb-NO"/>
              <a:t>Klikk for å redigere tittelstil</a:t>
            </a:r>
          </a:p>
        </p:txBody>
      </p:sp>
    </p:spTree>
    <p:extLst>
      <p:ext uri="{BB962C8B-B14F-4D97-AF65-F5344CB8AC3E}">
        <p14:creationId xmlns:p14="http://schemas.microsoft.com/office/powerpoint/2010/main" val="89672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021492"/>
            <a:ext cx="3008313" cy="947588"/>
          </a:xfrm>
        </p:spPr>
        <p:txBody>
          <a:bodyPr anchor="b">
            <a:normAutofit/>
          </a:bodyPr>
          <a:lstStyle>
            <a:lvl1pPr algn="l">
              <a:defRPr sz="2400" b="0">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idx="1"/>
          </p:nvPr>
        </p:nvSpPr>
        <p:spPr>
          <a:xfrm>
            <a:off x="3575050" y="1021492"/>
            <a:ext cx="5111750" cy="5000367"/>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0" y="2084173"/>
            <a:ext cx="3008313" cy="3937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27.06.2019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28232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792362"/>
            <a:ext cx="5486400" cy="566738"/>
          </a:xfrm>
        </p:spPr>
        <p:txBody>
          <a:bodyPr anchor="b"/>
          <a:lstStyle>
            <a:lvl1pPr algn="l">
              <a:defRPr sz="2000" b="0" i="0">
                <a:latin typeface="Woodford Bourne" charset="0"/>
                <a:ea typeface="Woodford Bourne" charset="0"/>
                <a:cs typeface="Woodford Bourne" charset="0"/>
              </a:defRPr>
            </a:lvl1pPr>
          </a:lstStyle>
          <a:p>
            <a:r>
              <a:rPr lang="nb-NO" dirty="0"/>
              <a:t>Klikk for å redigere tittelstil</a:t>
            </a:r>
          </a:p>
        </p:txBody>
      </p:sp>
      <p:sp>
        <p:nvSpPr>
          <p:cNvPr id="3" name="Plassholder for bilde 2"/>
          <p:cNvSpPr>
            <a:spLocks noGrp="1"/>
          </p:cNvSpPr>
          <p:nvPr>
            <p:ph type="pic" idx="1"/>
          </p:nvPr>
        </p:nvSpPr>
        <p:spPr>
          <a:xfrm>
            <a:off x="1792288" y="1252151"/>
            <a:ext cx="5486400" cy="3475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1792288" y="5367338"/>
            <a:ext cx="5486400" cy="670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27.06.2019</a:t>
            </a:fld>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43108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atin typeface="Woodford Bourne" charset="0"/>
                <a:ea typeface="Woodford Bourne" charset="0"/>
                <a:cs typeface="Woodford Bourne" charset="0"/>
              </a:defRPr>
            </a:lvl1pPr>
          </a:lstStyle>
          <a:p>
            <a:r>
              <a:rPr lang="nb-NO" dirty="0"/>
              <a:t>Klikk for å redigere tittelstil</a:t>
            </a:r>
          </a:p>
        </p:txBody>
      </p:sp>
      <p:sp>
        <p:nvSpPr>
          <p:cNvPr id="3" name="Plassholder for loddrett tekst 2"/>
          <p:cNvSpPr>
            <a:spLocks noGrp="1"/>
          </p:cNvSpPr>
          <p:nvPr>
            <p:ph type="body" orient="vert" idx="1"/>
          </p:nvPr>
        </p:nvSpPr>
        <p:spPr>
          <a:xfrm>
            <a:off x="457200" y="2148056"/>
            <a:ext cx="8229600" cy="3992563"/>
          </a:xfrm>
        </p:spPr>
        <p:txBody>
          <a:bodyPr vert="horz"/>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27.06.2019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50540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707B217-E5B1-7C42-B868-A854B78504CF}" type="datetimeFigureOut">
              <a:rPr lang="nb-NO" smtClean="0"/>
              <a:t>27.06.2019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
        <p:nvSpPr>
          <p:cNvPr id="8" name="Plassholder for bilde 7"/>
          <p:cNvSpPr>
            <a:spLocks noGrp="1"/>
          </p:cNvSpPr>
          <p:nvPr>
            <p:ph type="pic" sz="quarter" idx="13"/>
          </p:nvPr>
        </p:nvSpPr>
        <p:spPr>
          <a:xfrm>
            <a:off x="905990" y="2010032"/>
            <a:ext cx="7381275" cy="3904736"/>
          </a:xfrm>
        </p:spPr>
        <p:txBody>
          <a:bodyPr/>
          <a:lstStyle>
            <a:lvl1pPr marL="0" indent="0">
              <a:buNone/>
              <a:defRPr/>
            </a:lvl1pPr>
          </a:lstStyle>
          <a:p>
            <a:endParaRPr lang="nb-NO" dirty="0"/>
          </a:p>
        </p:txBody>
      </p:sp>
      <p:sp>
        <p:nvSpPr>
          <p:cNvPr id="9" name="Tittel 1"/>
          <p:cNvSpPr>
            <a:spLocks noGrp="1"/>
          </p:cNvSpPr>
          <p:nvPr>
            <p:ph type="title"/>
          </p:nvPr>
        </p:nvSpPr>
        <p:spPr>
          <a:xfrm>
            <a:off x="905990" y="1005016"/>
            <a:ext cx="7381275" cy="927310"/>
          </a:xfrm>
        </p:spPr>
        <p:txBody>
          <a:bodyPr/>
          <a:lstStyle>
            <a:lvl1pPr>
              <a:defRPr>
                <a:latin typeface="Woodford Bourne" charset="0"/>
                <a:ea typeface="Woodford Bourne" charset="0"/>
                <a:cs typeface="Woodford Bourne" charset="0"/>
              </a:defRPr>
            </a:lvl1pPr>
          </a:lstStyle>
          <a:p>
            <a:r>
              <a:rPr lang="nb-NO" dirty="0"/>
              <a:t>Klikk for å redigere tittelstil</a:t>
            </a:r>
          </a:p>
        </p:txBody>
      </p:sp>
    </p:spTree>
    <p:extLst>
      <p:ext uri="{BB962C8B-B14F-4D97-AF65-F5344CB8AC3E}">
        <p14:creationId xmlns:p14="http://schemas.microsoft.com/office/powerpoint/2010/main" val="30474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telside bu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0" y="6689"/>
            <a:ext cx="9144000" cy="6367463"/>
          </a:xfrm>
        </p:spPr>
        <p:txBody>
          <a:bodyPr/>
          <a:lstStyle>
            <a:lvl1pPr marL="0" indent="0">
              <a:buNone/>
              <a:defRPr/>
            </a:lvl1pPr>
          </a:lstStyle>
          <a:p>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pPr/>
              <a:t>27.06.2019</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dirty="0"/>
          </a:p>
        </p:txBody>
      </p:sp>
      <p:sp>
        <p:nvSpPr>
          <p:cNvPr id="6" name="Friform 5"/>
          <p:cNvSpPr/>
          <p:nvPr userDrawn="1"/>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userDrawn="1"/>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Tittel 1"/>
          <p:cNvSpPr txBox="1">
            <a:spLocks/>
          </p:cNvSpPr>
          <p:nvPr userDrawn="1"/>
        </p:nvSpPr>
        <p:spPr>
          <a:xfrm>
            <a:off x="457199" y="5899458"/>
            <a:ext cx="8229600" cy="94191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nb-NO" sz="3200">
                <a:solidFill>
                  <a:schemeClr val="bg1"/>
                </a:solidFill>
              </a:rPr>
              <a:t>Kapittelside</a:t>
            </a:r>
            <a:endParaRPr lang="nb-NO" sz="3200" dirty="0">
              <a:solidFill>
                <a:schemeClr val="bg1"/>
              </a:solidFill>
            </a:endParaRPr>
          </a:p>
        </p:txBody>
      </p:sp>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473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143290"/>
            <a:ext cx="7772400" cy="1362075"/>
          </a:xfrm>
        </p:spPr>
        <p:txBody>
          <a:bodyPr anchor="t">
            <a:normAutofit/>
          </a:bodyPr>
          <a:lstStyle>
            <a:lvl1pPr algn="l">
              <a:defRPr sz="3200" b="0" cap="all">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722313" y="264310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27.06.2019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04090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vl1p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27.06.2019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51945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normAutofit/>
          </a:bodyPr>
          <a:lstStyle>
            <a:lvl1pPr>
              <a:defRPr sz="3200" b="0" i="0">
                <a:latin typeface="Woodford Bourne" charset="0"/>
                <a:ea typeface="Woodford Bourne" charset="0"/>
                <a:cs typeface="Woodford Bourne" charset="0"/>
              </a:defRPr>
            </a:lvl1pPr>
          </a:lstStyle>
          <a:p>
            <a:r>
              <a:rPr lang="nb-NO" dirty="0"/>
              <a:t>Klikk for å redigere tittelstil</a:t>
            </a:r>
          </a:p>
        </p:txBody>
      </p:sp>
      <p:sp>
        <p:nvSpPr>
          <p:cNvPr id="3" name="Undertit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27.06.2019</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9828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sz="half" idx="1"/>
          </p:nvPr>
        </p:nvSpPr>
        <p:spPr>
          <a:xfrm>
            <a:off x="457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B707B217-E5B1-7C42-B868-A854B78504CF}" type="datetimeFigureOut">
              <a:rPr lang="nb-NO" smtClean="0"/>
              <a:t>27.06.2019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67008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984511"/>
            <a:ext cx="8229600" cy="927310"/>
          </a:xfrm>
        </p:spPr>
        <p:txBody>
          <a:bodyPr/>
          <a:lstStyle>
            <a:lvl1pPr>
              <a:defRPr b="0" i="0">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457200" y="214200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457200" y="2842053"/>
            <a:ext cx="4040188"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645025" y="21339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645025" y="2842053"/>
            <a:ext cx="4041775"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B707B217-E5B1-7C42-B868-A854B78504CF}" type="datetimeFigureOut">
              <a:rPr lang="nb-NO" smtClean="0"/>
              <a:t>27.06.2019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97779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t>27.06.2019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43862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07B217-E5B1-7C42-B868-A854B78504CF}" type="datetimeFigureOut">
              <a:rPr lang="nb-NO" smtClean="0"/>
              <a:t>27.06.2019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73365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17153"/>
            <a:ext cx="8229600" cy="92731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01795"/>
            <a:ext cx="8229600" cy="401707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9159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Woodford Bourne" charset="0"/>
                <a:ea typeface="Woodford Bourne" charset="0"/>
                <a:cs typeface="Woodford Bourne" charset="0"/>
              </a:defRPr>
            </a:lvl1pPr>
          </a:lstStyle>
          <a:p>
            <a:fld id="{B707B217-E5B1-7C42-B868-A854B78504CF}" type="datetimeFigureOut">
              <a:rPr lang="nb-NO" smtClean="0"/>
              <a:pPr/>
              <a:t>27.06.2019</a:t>
            </a:fld>
            <a:endParaRPr lang="nb-NO" dirty="0"/>
          </a:p>
        </p:txBody>
      </p:sp>
      <p:sp>
        <p:nvSpPr>
          <p:cNvPr id="5" name="Plassholder for bunntekst 4"/>
          <p:cNvSpPr>
            <a:spLocks noGrp="1"/>
          </p:cNvSpPr>
          <p:nvPr>
            <p:ph type="ftr" sz="quarter" idx="3"/>
          </p:nvPr>
        </p:nvSpPr>
        <p:spPr>
          <a:xfrm>
            <a:off x="2769973" y="618307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Woodford Bourne" charset="0"/>
                <a:ea typeface="Woodford Bourne" charset="0"/>
                <a:cs typeface="Woodford Bourne" charset="0"/>
              </a:defRPr>
            </a:lvl1pPr>
          </a:lstStyle>
          <a:p>
            <a:endParaRPr lang="nb-NO" dirty="0"/>
          </a:p>
        </p:txBody>
      </p:sp>
      <p:sp>
        <p:nvSpPr>
          <p:cNvPr id="6" name="Plassholder for lysbildenummer 5"/>
          <p:cNvSpPr>
            <a:spLocks noGrp="1"/>
          </p:cNvSpPr>
          <p:nvPr>
            <p:ph type="sldNum" sz="quarter" idx="4"/>
          </p:nvPr>
        </p:nvSpPr>
        <p:spPr>
          <a:xfrm>
            <a:off x="5844746" y="61751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A5D47-7C05-3D42-89E8-8596BD2E973A}" type="slidenum">
              <a:rPr lang="nb-NO" smtClean="0"/>
              <a:t>‹#›</a:t>
            </a:fld>
            <a:endParaRPr lang="nb-NO" dirty="0"/>
          </a:p>
        </p:txBody>
      </p:sp>
      <p:pic>
        <p:nvPicPr>
          <p:cNvPr id="11" name="Bilde 10"/>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236599" y="6138023"/>
            <a:ext cx="466677" cy="435770"/>
          </a:xfrm>
          <a:prstGeom prst="rect">
            <a:avLst/>
          </a:prstGeom>
        </p:spPr>
      </p:pic>
      <p:sp>
        <p:nvSpPr>
          <p:cNvPr id="12" name="Rektangel 11"/>
          <p:cNvSpPr/>
          <p:nvPr userDrawn="1"/>
        </p:nvSpPr>
        <p:spPr>
          <a:xfrm>
            <a:off x="0" y="6704435"/>
            <a:ext cx="9144000" cy="153566"/>
          </a:xfrm>
          <a:prstGeom prst="rect">
            <a:avLst/>
          </a:prstGeom>
          <a:solidFill>
            <a:srgbClr val="1F48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Tree>
    <p:extLst>
      <p:ext uri="{BB962C8B-B14F-4D97-AF65-F5344CB8AC3E}">
        <p14:creationId xmlns:p14="http://schemas.microsoft.com/office/powerpoint/2010/main" val="950424388"/>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1" r:id="rId3"/>
    <p:sldLayoutId id="2147483650" r:id="rId4"/>
    <p:sldLayoutId id="2147483649"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1pPr>
      <a:lvl2pPr marL="742950" indent="-28575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3pPr>
      <a:lvl4pPr marL="16002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4pPr>
      <a:lvl5pPr marL="20574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00997"/>
          </a:xfrm>
          <a:prstGeom prst="rect">
            <a:avLst/>
          </a:prstGeom>
        </p:spPr>
      </p:pic>
      <p:sp>
        <p:nvSpPr>
          <p:cNvPr id="11"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12" name="Rektangel 19"/>
          <p:cNvSpPr/>
          <p:nvPr/>
        </p:nvSpPr>
        <p:spPr>
          <a:xfrm>
            <a:off x="0" y="3805707"/>
            <a:ext cx="9144007" cy="3052294"/>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13" name="Rektangel 19"/>
          <p:cNvSpPr/>
          <p:nvPr/>
        </p:nvSpPr>
        <p:spPr>
          <a:xfrm>
            <a:off x="-23835" y="4114800"/>
            <a:ext cx="9144007" cy="2995871"/>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ctrTitle"/>
          </p:nvPr>
        </p:nvSpPr>
        <p:spPr>
          <a:xfrm>
            <a:off x="633407" y="4773179"/>
            <a:ext cx="7126114" cy="759638"/>
          </a:xfrm>
        </p:spPr>
        <p:txBody>
          <a:bodyPr>
            <a:normAutofit/>
          </a:bodyPr>
          <a:lstStyle/>
          <a:p>
            <a:pPr algn="l"/>
            <a:r>
              <a:rPr lang="nb-NO" dirty="0">
                <a:solidFill>
                  <a:schemeClr val="bg1"/>
                </a:solidFill>
              </a:rPr>
              <a:t>Modul 4 – Sentrale matematiske ideer</a:t>
            </a:r>
          </a:p>
        </p:txBody>
      </p:sp>
      <p:sp>
        <p:nvSpPr>
          <p:cNvPr id="3" name="Undertittel 2"/>
          <p:cNvSpPr>
            <a:spLocks noGrp="1"/>
          </p:cNvSpPr>
          <p:nvPr>
            <p:ph type="subTitle" idx="1"/>
          </p:nvPr>
        </p:nvSpPr>
        <p:spPr>
          <a:xfrm>
            <a:off x="491759" y="5621042"/>
            <a:ext cx="7022036" cy="542853"/>
          </a:xfrm>
        </p:spPr>
        <p:txBody>
          <a:bodyPr>
            <a:normAutofit fontScale="77500" lnSpcReduction="20000"/>
          </a:bodyPr>
          <a:lstStyle/>
          <a:p>
            <a:pPr lvl="0"/>
            <a:r>
              <a:rPr lang="nb-NO" dirty="0"/>
              <a:t>Meningsfull matematikk for elever som presterer lavt i matematikk</a:t>
            </a:r>
          </a:p>
        </p:txBody>
      </p:sp>
      <p:pic>
        <p:nvPicPr>
          <p:cNvPr id="9" name="Bild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10" name="Undertittel 2"/>
          <p:cNvSpPr txBox="1">
            <a:spLocks/>
          </p:cNvSpPr>
          <p:nvPr/>
        </p:nvSpPr>
        <p:spPr>
          <a:xfrm>
            <a:off x="633405" y="6374507"/>
            <a:ext cx="6051665" cy="54285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3pPr>
            <a:lvl4pPr marL="13716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4pPr>
            <a:lvl5pPr marL="18288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1800" dirty="0">
                <a:solidFill>
                  <a:schemeClr val="bg1"/>
                </a:solidFill>
              </a:rPr>
              <a:t>Utarbeidet i samarbeid med </a:t>
            </a:r>
            <a:r>
              <a:rPr lang="nb-NO" sz="1800" dirty="0" err="1">
                <a:solidFill>
                  <a:schemeClr val="bg1"/>
                </a:solidFill>
              </a:rPr>
              <a:t>Statped</a:t>
            </a:r>
            <a:endParaRPr lang="nb-NO" sz="1800" dirty="0">
              <a:solidFill>
                <a:schemeClr val="bg1"/>
              </a:solidFill>
            </a:endParaRPr>
          </a:p>
        </p:txBody>
      </p:sp>
    </p:spTree>
    <p:extLst>
      <p:ext uri="{BB962C8B-B14F-4D97-AF65-F5344CB8AC3E}">
        <p14:creationId xmlns:p14="http://schemas.microsoft.com/office/powerpoint/2010/main" val="223782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a:xfrm>
            <a:off x="0" y="70338"/>
            <a:ext cx="9144000" cy="7110413"/>
          </a:xfrm>
        </p:spPr>
      </p:sp>
      <p:sp>
        <p:nvSpPr>
          <p:cNvPr id="3" name="Plassholder for innhold 2"/>
          <p:cNvSpPr>
            <a:spLocks noGrp="1"/>
          </p:cNvSpPr>
          <p:nvPr>
            <p:ph type="subTitle" idx="1"/>
          </p:nvPr>
        </p:nvSpPr>
        <p:spPr/>
        <p:txBody>
          <a:bodyPr>
            <a:normAutofit/>
          </a:bodyPr>
          <a:lstStyle/>
          <a:p>
            <a:pPr marL="0" indent="0">
              <a:buNone/>
            </a:pPr>
            <a:r>
              <a:rPr lang="nb-NO" dirty="0"/>
              <a:t>30 minutter + 15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Faglig påfyll + individuell lesing</a:t>
            </a:r>
            <a:endParaRPr lang="nb-NO" sz="3200" dirty="0"/>
          </a:p>
        </p:txBody>
      </p:sp>
    </p:spTree>
    <p:extLst>
      <p:ext uri="{BB962C8B-B14F-4D97-AF65-F5344CB8AC3E}">
        <p14:creationId xmlns:p14="http://schemas.microsoft.com/office/powerpoint/2010/main" val="420788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i="1" dirty="0"/>
              <a:t>Den kommutative egenskapen – en sentral og viktig matematisk ide</a:t>
            </a:r>
            <a:endParaRPr lang="nb-NO" dirty="0"/>
          </a:p>
        </p:txBody>
      </p:sp>
      <p:sp>
        <p:nvSpPr>
          <p:cNvPr id="3" name="Plassholder for innhold 2"/>
          <p:cNvSpPr>
            <a:spLocks noGrp="1"/>
          </p:cNvSpPr>
          <p:nvPr>
            <p:ph idx="1"/>
          </p:nvPr>
        </p:nvSpPr>
        <p:spPr>
          <a:xfrm>
            <a:off x="518747" y="2107302"/>
            <a:ext cx="8229600" cy="4017079"/>
          </a:xfrm>
        </p:spPr>
        <p:txBody>
          <a:bodyPr>
            <a:normAutofit lnSpcReduction="10000"/>
          </a:bodyPr>
          <a:lstStyle/>
          <a:p>
            <a:r>
              <a:rPr lang="nb-NO" dirty="0"/>
              <a:t>Kommutativ egenskap gjelder for addisjon og multiplikasjon og sier at for to tall a og b er a + b = b + a  og a · b</a:t>
            </a:r>
            <a:r>
              <a:rPr lang="nb-NO" dirty="0">
                <a:latin typeface="Times New Roman" panose="02020603050405020304" pitchFamily="18" charset="0"/>
                <a:cs typeface="Times New Roman" panose="02020603050405020304" pitchFamily="18" charset="0"/>
              </a:rPr>
              <a:t> = </a:t>
            </a:r>
            <a:r>
              <a:rPr lang="nb-NO" dirty="0"/>
              <a:t>b · a.</a:t>
            </a:r>
            <a:br>
              <a:rPr lang="nb-NO" dirty="0">
                <a:latin typeface="Times New Roman" panose="02020603050405020304" pitchFamily="18" charset="0"/>
                <a:cs typeface="Times New Roman" panose="02020603050405020304" pitchFamily="18" charset="0"/>
              </a:rPr>
            </a:br>
            <a:r>
              <a:rPr lang="nb-NO" dirty="0"/>
              <a:t>Det vil si at det spiller ingen rolle i hvilken rekkefølge man adderer eller multipliserer tallene. Svaret blir uansett det samme. </a:t>
            </a:r>
          </a:p>
          <a:p>
            <a:r>
              <a:rPr lang="nb-NO" dirty="0"/>
              <a:t>Elever kan for eksempel utrykke det slik: </a:t>
            </a:r>
          </a:p>
          <a:p>
            <a:pPr>
              <a:buFontTx/>
              <a:buChar char="-"/>
            </a:pPr>
            <a:r>
              <a:rPr lang="nb-NO" dirty="0"/>
              <a:t>Jeg vet at 7 pluss 8 er 15, så 8 pluss 7 må være 15 også. </a:t>
            </a:r>
          </a:p>
          <a:p>
            <a:pPr>
              <a:buFontTx/>
              <a:buChar char="-"/>
            </a:pPr>
            <a:r>
              <a:rPr lang="nb-NO" dirty="0"/>
              <a:t>Ettersom 4 ganger 7 er 28, så må 7 ganger 4 også være 28. </a:t>
            </a:r>
          </a:p>
          <a:p>
            <a:pPr>
              <a:buFontTx/>
              <a:buChar char="-"/>
            </a:pPr>
            <a:r>
              <a:rPr lang="nb-NO" dirty="0"/>
              <a:t>Jeg kan addere eller multiplisere to tall i hvilken som helst rekkefølge og få samme svar.</a:t>
            </a:r>
          </a:p>
          <a:p>
            <a:endParaRPr lang="nb-NO" dirty="0"/>
          </a:p>
        </p:txBody>
      </p:sp>
    </p:spTree>
    <p:extLst>
      <p:ext uri="{BB962C8B-B14F-4D97-AF65-F5344CB8AC3E}">
        <p14:creationId xmlns:p14="http://schemas.microsoft.com/office/powerpoint/2010/main" val="303368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Like åpenbart for alle?</a:t>
            </a:r>
          </a:p>
        </p:txBody>
      </p:sp>
      <p:sp>
        <p:nvSpPr>
          <p:cNvPr id="3" name="Plassholder for innhold 2"/>
          <p:cNvSpPr>
            <a:spLocks noGrp="1"/>
          </p:cNvSpPr>
          <p:nvPr>
            <p:ph idx="1"/>
          </p:nvPr>
        </p:nvSpPr>
        <p:spPr>
          <a:xfrm>
            <a:off x="457200" y="2001795"/>
            <a:ext cx="8229600" cy="4179549"/>
          </a:xfrm>
        </p:spPr>
        <p:txBody>
          <a:bodyPr>
            <a:normAutofit fontScale="92500" lnSpcReduction="10000"/>
          </a:bodyPr>
          <a:lstStyle/>
          <a:p>
            <a:pPr marL="0" indent="0">
              <a:buNone/>
            </a:pPr>
            <a:r>
              <a:rPr lang="nb-NO" dirty="0"/>
              <a:t>For mange av oss er den kommutative egenskapen åpenbar, men </a:t>
            </a:r>
            <a:br>
              <a:rPr lang="nb-NO" dirty="0"/>
            </a:br>
            <a:r>
              <a:rPr lang="nb-NO" dirty="0"/>
              <a:t>ser nødvendigvis alle elever denne sammenhengen?</a:t>
            </a:r>
          </a:p>
          <a:p>
            <a:pPr marL="0" indent="0">
              <a:buNone/>
            </a:pPr>
            <a:endParaRPr lang="nb-NO" sz="2100" dirty="0"/>
          </a:p>
          <a:p>
            <a:pPr marL="0" indent="0">
              <a:buNone/>
            </a:pPr>
            <a:r>
              <a:rPr lang="nb-NO" sz="2100" dirty="0"/>
              <a:t>Et par eksempler:</a:t>
            </a:r>
          </a:p>
          <a:p>
            <a:r>
              <a:rPr lang="nb-NO" sz="2100" dirty="0"/>
              <a:t>En elev kan ha memorert at 3 + 4 = 7, men vedkommende trenger ikke å være klar over at 4 + 3 vil gi samme svaret.</a:t>
            </a:r>
          </a:p>
          <a:p>
            <a:pPr marL="0" indent="0">
              <a:buNone/>
            </a:pPr>
            <a:endParaRPr lang="nb-NO" dirty="0"/>
          </a:p>
          <a:p>
            <a:r>
              <a:rPr lang="nb-NO" sz="2100" dirty="0" err="1"/>
              <a:t>Schifter</a:t>
            </a:r>
            <a:r>
              <a:rPr lang="nb-NO" sz="2100" dirty="0"/>
              <a:t> (2001) beskriver noen elever som oppdaget den kommutative egenskapen når de utforsket og arbeidet med 10-er venner. Elevene kalte det for «turn-</a:t>
            </a:r>
            <a:r>
              <a:rPr lang="nb-NO" sz="2100" dirty="0" err="1"/>
              <a:t>around</a:t>
            </a:r>
            <a:r>
              <a:rPr lang="nb-NO" sz="2100" dirty="0"/>
              <a:t>» egenskapen. Senere ble læreren i tvil om elevene virkelig hadde forstått ideen. Hun spurte derfor elevene: Vil det alltid være slik at vi kan bytte om på tallene og få samme svar? Hun ble overrasket over at mange av elevene var usikre på om det alltid vil fungere, og spesielt var elevene i tvil om den kommutative egenskapen ville gjelde for større tall.</a:t>
            </a:r>
          </a:p>
          <a:p>
            <a:endParaRPr lang="nb-NO" sz="2100" dirty="0"/>
          </a:p>
        </p:txBody>
      </p:sp>
    </p:spTree>
    <p:extLst>
      <p:ext uri="{BB962C8B-B14F-4D97-AF65-F5344CB8AC3E}">
        <p14:creationId xmlns:p14="http://schemas.microsoft.com/office/powerpoint/2010/main" val="406982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32892"/>
            <a:ext cx="8229600" cy="927310"/>
          </a:xfrm>
        </p:spPr>
        <p:txBody>
          <a:bodyPr/>
          <a:lstStyle/>
          <a:p>
            <a:pPr algn="l"/>
            <a:r>
              <a:rPr lang="nb-NO" dirty="0"/>
              <a:t>Sant eller usant? </a:t>
            </a:r>
          </a:p>
        </p:txBody>
      </p:sp>
      <p:sp>
        <p:nvSpPr>
          <p:cNvPr id="3" name="Plassholder for innhold 2"/>
          <p:cNvSpPr>
            <a:spLocks noGrp="1"/>
          </p:cNvSpPr>
          <p:nvPr>
            <p:ph idx="1"/>
          </p:nvPr>
        </p:nvSpPr>
        <p:spPr>
          <a:xfrm>
            <a:off x="457200" y="2031566"/>
            <a:ext cx="8229600" cy="4017079"/>
          </a:xfrm>
        </p:spPr>
        <p:txBody>
          <a:bodyPr>
            <a:normAutofit fontScale="77500" lnSpcReduction="20000"/>
          </a:bodyPr>
          <a:lstStyle/>
          <a:p>
            <a:pPr marL="0" indent="0">
              <a:buNone/>
            </a:pPr>
            <a:r>
              <a:rPr lang="nb-NO" dirty="0"/>
              <a:t>Gå sammen i grupper på 2-3 personer. </a:t>
            </a:r>
          </a:p>
          <a:p>
            <a:pPr marL="0" indent="0">
              <a:buNone/>
            </a:pPr>
            <a:endParaRPr lang="nb-NO" dirty="0"/>
          </a:p>
          <a:p>
            <a:pPr marL="0" indent="0">
              <a:buNone/>
            </a:pPr>
            <a:r>
              <a:rPr lang="nb-NO" dirty="0"/>
              <a:t>Når elever lager oppgaver selv, får lærere ofte innblikk i elevens forståelse for sentrale matematiske ideer. Studer </a:t>
            </a:r>
            <a:r>
              <a:rPr lang="nb-NO" sz="2500" dirty="0"/>
              <a:t>«Elevarbeid». </a:t>
            </a:r>
          </a:p>
          <a:p>
            <a:pPr marL="0" indent="0">
              <a:buNone/>
            </a:pPr>
            <a:endParaRPr lang="nb-NO" dirty="0"/>
          </a:p>
          <a:p>
            <a:pPr marL="0" indent="0">
              <a:buNone/>
            </a:pPr>
            <a:r>
              <a:rPr lang="nb-NO" dirty="0"/>
              <a:t>En elev på 3. trinn laget sanne/usanne </a:t>
            </a:r>
            <a:r>
              <a:rPr lang="nb-NO" dirty="0" err="1"/>
              <a:t>tallsetninger</a:t>
            </a:r>
            <a:r>
              <a:rPr lang="nb-NO" dirty="0"/>
              <a:t>. De tre første laget han sanne. Eleven ville prøve å lure noen og laget de tre neste </a:t>
            </a:r>
            <a:r>
              <a:rPr lang="nb-NO" dirty="0" err="1"/>
              <a:t>tallsetningene</a:t>
            </a:r>
            <a:r>
              <a:rPr lang="nb-NO" dirty="0"/>
              <a:t> usanne. </a:t>
            </a:r>
            <a:br>
              <a:rPr lang="nb-NO" dirty="0"/>
            </a:br>
            <a:endParaRPr lang="nb-NO" dirty="0"/>
          </a:p>
          <a:p>
            <a:r>
              <a:rPr lang="nb-NO" dirty="0"/>
              <a:t>Hvordan bruker eleven den kommutative egenskapen på ulike måter? Vis til eksempler. </a:t>
            </a:r>
          </a:p>
          <a:p>
            <a:r>
              <a:rPr lang="nb-NO" dirty="0"/>
              <a:t>Da eleven laget de usanne </a:t>
            </a:r>
            <a:r>
              <a:rPr lang="nb-NO" dirty="0" err="1"/>
              <a:t>tallsetningene</a:t>
            </a:r>
            <a:r>
              <a:rPr lang="nb-NO" dirty="0"/>
              <a:t>, hva er det med den kommutative egenskapen han er klar over, men som han tror at han kan lure noen andre med? </a:t>
            </a:r>
          </a:p>
          <a:p>
            <a:r>
              <a:rPr lang="nb-NO" dirty="0"/>
              <a:t>Hvordan vil dere beskrive elevens forståelse og anvendelse av den kommutative egenskapen?</a:t>
            </a:r>
          </a:p>
        </p:txBody>
      </p:sp>
      <p:pic>
        <p:nvPicPr>
          <p:cNvPr id="5" name="Bilde 4">
            <a:extLst>
              <a:ext uri="{FF2B5EF4-FFF2-40B4-BE49-F238E27FC236}">
                <a16:creationId xmlns:a16="http://schemas.microsoft.com/office/drawing/2014/main" id="{7F60976B-F96E-4DD5-A621-98DFEE1A342E}"/>
              </a:ext>
            </a:extLst>
          </p:cNvPr>
          <p:cNvPicPr>
            <a:picLocks noChangeAspect="1"/>
          </p:cNvPicPr>
          <p:nvPr/>
        </p:nvPicPr>
        <p:blipFill>
          <a:blip r:embed="rId2"/>
          <a:stretch>
            <a:fillRect/>
          </a:stretch>
        </p:blipFill>
        <p:spPr>
          <a:xfrm rot="5400000">
            <a:off x="6990756" y="460998"/>
            <a:ext cx="2228131" cy="1671098"/>
          </a:xfrm>
          <a:prstGeom prst="rect">
            <a:avLst/>
          </a:prstGeom>
        </p:spPr>
      </p:pic>
    </p:spTree>
    <p:extLst>
      <p:ext uri="{BB962C8B-B14F-4D97-AF65-F5344CB8AC3E}">
        <p14:creationId xmlns:p14="http://schemas.microsoft.com/office/powerpoint/2010/main" val="86817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Individuell lesing 15 min</a:t>
            </a:r>
          </a:p>
        </p:txBody>
      </p:sp>
      <p:sp>
        <p:nvSpPr>
          <p:cNvPr id="3" name="Plassholder for innhold 2"/>
          <p:cNvSpPr>
            <a:spLocks noGrp="1"/>
          </p:cNvSpPr>
          <p:nvPr>
            <p:ph idx="1"/>
          </p:nvPr>
        </p:nvSpPr>
        <p:spPr/>
        <p:txBody>
          <a:bodyPr/>
          <a:lstStyle/>
          <a:p>
            <a:r>
              <a:rPr lang="nb-NO" dirty="0"/>
              <a:t>Les </a:t>
            </a:r>
            <a:r>
              <a:rPr lang="nb-NO" i="1" dirty="0"/>
              <a:t>Kommutativ egenskap – oppgaveideer </a:t>
            </a:r>
            <a:r>
              <a:rPr lang="nb-NO" dirty="0"/>
              <a:t>før dere gruppevis planlegger undervisning med egne elever. </a:t>
            </a:r>
            <a:br>
              <a:rPr lang="nb-NO" dirty="0"/>
            </a:br>
            <a:r>
              <a:rPr lang="nb-NO" dirty="0"/>
              <a:t>De tre oppgaveideene skal brukes i egen undervisningen. </a:t>
            </a:r>
          </a:p>
          <a:p>
            <a:endParaRPr lang="nb-NO" dirty="0"/>
          </a:p>
        </p:txBody>
      </p:sp>
    </p:spTree>
    <p:extLst>
      <p:ext uri="{BB962C8B-B14F-4D97-AF65-F5344CB8AC3E}">
        <p14:creationId xmlns:p14="http://schemas.microsoft.com/office/powerpoint/2010/main" val="137136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a:xfrm>
            <a:off x="50407" y="0"/>
            <a:ext cx="9144000" cy="7110413"/>
          </a:xfrm>
        </p:spPr>
      </p:sp>
      <p:sp>
        <p:nvSpPr>
          <p:cNvPr id="3" name="Plassholder for innhold 2"/>
          <p:cNvSpPr>
            <a:spLocks noGrp="1"/>
          </p:cNvSpPr>
          <p:nvPr>
            <p:ph type="subTitle" idx="1"/>
          </p:nvPr>
        </p:nvSpPr>
        <p:spPr/>
        <p:txBody>
          <a:bodyPr>
            <a:normAutofit/>
          </a:bodyPr>
          <a:lstStyle/>
          <a:p>
            <a:pPr marL="0" indent="0">
              <a:buNone/>
            </a:pPr>
            <a:r>
              <a:rPr lang="nb-NO" dirty="0"/>
              <a:t>45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Forbered utprøving</a:t>
            </a:r>
            <a:endParaRPr lang="nb-NO" sz="3200" dirty="0"/>
          </a:p>
        </p:txBody>
      </p:sp>
    </p:spTree>
    <p:extLst>
      <p:ext uri="{BB962C8B-B14F-4D97-AF65-F5344CB8AC3E}">
        <p14:creationId xmlns:p14="http://schemas.microsoft.com/office/powerpoint/2010/main" val="147240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Forbered utprøving</a:t>
            </a:r>
          </a:p>
        </p:txBody>
      </p:sp>
      <p:sp>
        <p:nvSpPr>
          <p:cNvPr id="3" name="Plassholder for innhold 2"/>
          <p:cNvSpPr>
            <a:spLocks noGrp="1"/>
          </p:cNvSpPr>
          <p:nvPr>
            <p:ph idx="1"/>
          </p:nvPr>
        </p:nvSpPr>
        <p:spPr/>
        <p:txBody>
          <a:bodyPr vert="horz" lIns="91440" tIns="45720" rIns="91440" bIns="45720" rtlCol="0" anchor="t">
            <a:normAutofit fontScale="92500"/>
          </a:bodyPr>
          <a:lstStyle/>
          <a:p>
            <a:pPr marL="0" indent="0">
              <a:buNone/>
            </a:pPr>
            <a:r>
              <a:rPr lang="nb-NO" dirty="0"/>
              <a:t>Gå sammen i grupper på 3-5 personer.</a:t>
            </a:r>
          </a:p>
          <a:p>
            <a:pPr marL="0" indent="0">
              <a:buNone/>
            </a:pPr>
            <a:r>
              <a:rPr lang="nb-NO" dirty="0">
                <a:latin typeface="Woodford Bourne"/>
              </a:rPr>
              <a:t>Ta utgangspunkt i oppgaveideene fra «</a:t>
            </a:r>
            <a:r>
              <a:rPr lang="nb-NO" i="1" dirty="0">
                <a:latin typeface="Woodford Bourne"/>
              </a:rPr>
              <a:t>Kommutativ egenskap – oppgaveideer». </a:t>
            </a:r>
            <a:br>
              <a:rPr lang="nb-NO" dirty="0"/>
            </a:br>
            <a:r>
              <a:rPr lang="nb-NO" dirty="0">
                <a:latin typeface="Woodford Bourne"/>
              </a:rPr>
              <a:t>Bruk «</a:t>
            </a:r>
            <a:r>
              <a:rPr lang="nb-NO" i="1" dirty="0">
                <a:latin typeface="Woodford Bourne"/>
              </a:rPr>
              <a:t>Undervisningsnotat - Sentrale matematiske ideer»</a:t>
            </a:r>
            <a:r>
              <a:rPr lang="nb-NO" dirty="0">
                <a:latin typeface="Woodford Bourne"/>
              </a:rPr>
              <a:t> og planlegg:</a:t>
            </a:r>
          </a:p>
          <a:p>
            <a:pPr>
              <a:buFontTx/>
              <a:buChar char="-"/>
            </a:pPr>
            <a:r>
              <a:rPr lang="nb-NO" dirty="0"/>
              <a:t>hvordan elevene skal arbeide med oppgavene slik at oppmerksomheten rettes mot rekkefølgen på tallene og om resultatet vil bli det samme eller ikke.</a:t>
            </a:r>
          </a:p>
          <a:p>
            <a:pPr>
              <a:buFontTx/>
              <a:buChar char="-"/>
            </a:pPr>
            <a:r>
              <a:rPr lang="nb-NO" dirty="0">
                <a:latin typeface="Woodford Bourne"/>
              </a:rPr>
              <a:t>hvilke spørsmål dere vil stille som får elevene til å forklare og begrunne den kommutative egenskapen, når den er nyttig å bruke, når den er mindre viktig og når den kommutative egenskapen ikke fungerer og av den grunn ikke kan brukes. </a:t>
            </a:r>
            <a:endParaRPr lang="nb-NO" dirty="0"/>
          </a:p>
          <a:p>
            <a:endParaRPr lang="nb-NO" dirty="0"/>
          </a:p>
        </p:txBody>
      </p:sp>
    </p:spTree>
    <p:extLst>
      <p:ext uri="{BB962C8B-B14F-4D97-AF65-F5344CB8AC3E}">
        <p14:creationId xmlns:p14="http://schemas.microsoft.com/office/powerpoint/2010/main" val="343867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180"/>
            <a:ext cx="9144000" cy="6102096"/>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C – Utprøving</a:t>
            </a:r>
            <a:br>
              <a:rPr lang="nb-NO" dirty="0">
                <a:solidFill>
                  <a:schemeClr val="bg1"/>
                </a:solidFill>
              </a:rPr>
            </a:br>
            <a:r>
              <a:rPr lang="nb-NO" sz="1800" dirty="0">
                <a:solidFill>
                  <a:schemeClr val="bg1"/>
                </a:solidFill>
              </a:rPr>
              <a:t> ca. 30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72600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Utprøving med elever</a:t>
            </a:r>
          </a:p>
        </p:txBody>
      </p:sp>
      <p:sp>
        <p:nvSpPr>
          <p:cNvPr id="3" name="Plassholder for innhold 2"/>
          <p:cNvSpPr>
            <a:spLocks noGrp="1"/>
          </p:cNvSpPr>
          <p:nvPr>
            <p:ph idx="1"/>
          </p:nvPr>
        </p:nvSpPr>
        <p:spPr/>
        <p:txBody>
          <a:bodyPr vert="horz" lIns="91440" tIns="45720" rIns="91440" bIns="45720" rtlCol="0" anchor="t">
            <a:normAutofit fontScale="92500" lnSpcReduction="20000"/>
          </a:bodyPr>
          <a:lstStyle/>
          <a:p>
            <a:pPr marL="0" indent="0">
              <a:buNone/>
            </a:pPr>
            <a:r>
              <a:rPr lang="nb-NO" dirty="0">
                <a:latin typeface="Woodford Bourne"/>
              </a:rPr>
              <a:t>Bruk undervisningsnotatet og gjennomfør den planlagte aktiviteten. </a:t>
            </a:r>
            <a:endParaRPr lang="nb-NO" dirty="0"/>
          </a:p>
          <a:p>
            <a:pPr marL="0" indent="0">
              <a:buNone/>
            </a:pPr>
            <a:endParaRPr lang="nb-NO" dirty="0"/>
          </a:p>
          <a:p>
            <a:pPr marL="0" indent="0">
              <a:buNone/>
            </a:pPr>
            <a:r>
              <a:rPr lang="nb-NO" dirty="0"/>
              <a:t>Ta bilder av tavlen og/eller ta bilde av elevarbeider.</a:t>
            </a:r>
          </a:p>
          <a:p>
            <a:pPr marL="0" indent="0">
              <a:buNone/>
            </a:pPr>
            <a:r>
              <a:rPr lang="nb-NO" dirty="0"/>
              <a:t>Etter gjennomføringen skriver du et notat hvor du reflekterer over følgende spørsmål: </a:t>
            </a:r>
          </a:p>
          <a:p>
            <a:r>
              <a:rPr lang="nb-NO" dirty="0"/>
              <a:t>På hvilke måter uttrykte elevene den kommutative egenskapen -både skriftlig, muntlig og ved bruk av andre typer representasjoner?</a:t>
            </a:r>
          </a:p>
          <a:p>
            <a:r>
              <a:rPr lang="nb-NO" dirty="0"/>
              <a:t>Da dere på slutten diskuterte «når er det lurt å bruke den kommutative egenskapen, og når det ikke lurt», hvordan begrunnet elevene valgene sine? </a:t>
            </a:r>
          </a:p>
          <a:p>
            <a:pPr marL="0" indent="0">
              <a:buNone/>
            </a:pPr>
            <a:endParaRPr lang="nb-NO" dirty="0"/>
          </a:p>
          <a:p>
            <a:pPr marL="0" indent="0">
              <a:buNone/>
            </a:pPr>
            <a:r>
              <a:rPr lang="nb-NO" dirty="0"/>
              <a:t>Ta med notatet til </a:t>
            </a:r>
            <a:r>
              <a:rPr lang="nb-NO" i="1" dirty="0"/>
              <a:t>D – Etterarbeid</a:t>
            </a:r>
            <a:r>
              <a:rPr lang="nb-NO" dirty="0"/>
              <a:t>.</a:t>
            </a:r>
          </a:p>
          <a:p>
            <a:endParaRPr lang="nb-NO" dirty="0"/>
          </a:p>
        </p:txBody>
      </p:sp>
    </p:spTree>
    <p:extLst>
      <p:ext uri="{BB962C8B-B14F-4D97-AF65-F5344CB8AC3E}">
        <p14:creationId xmlns:p14="http://schemas.microsoft.com/office/powerpoint/2010/main" val="220617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62241"/>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D – Etterarbeid</a:t>
            </a:r>
            <a:br>
              <a:rPr lang="nb-NO" dirty="0">
                <a:solidFill>
                  <a:schemeClr val="bg1"/>
                </a:solidFill>
              </a:rPr>
            </a:br>
            <a:r>
              <a:rPr lang="nb-NO" sz="1800" dirty="0">
                <a:solidFill>
                  <a:schemeClr val="bg1"/>
                </a:solidFill>
              </a:rPr>
              <a:t>50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7398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a:t>
            </a:r>
          </a:p>
        </p:txBody>
      </p:sp>
      <p:sp>
        <p:nvSpPr>
          <p:cNvPr id="3" name="Plassholder for innhold 2"/>
          <p:cNvSpPr>
            <a:spLocks noGrp="1"/>
          </p:cNvSpPr>
          <p:nvPr>
            <p:ph idx="1"/>
          </p:nvPr>
        </p:nvSpPr>
        <p:spPr/>
        <p:txBody>
          <a:bodyPr vert="horz" lIns="91440" tIns="45720" rIns="91440" bIns="45720" rtlCol="0" anchor="t">
            <a:normAutofit/>
          </a:bodyPr>
          <a:lstStyle/>
          <a:p>
            <a:r>
              <a:rPr lang="nb-NO" dirty="0">
                <a:latin typeface="Woodford Bourne"/>
              </a:rPr>
              <a:t>Målet med modulen er å vise hvordan sentrale matematiske ideer kan utvikle elevers strategier og tallforståelse. </a:t>
            </a:r>
            <a:endParaRPr lang="nb-NO" dirty="0"/>
          </a:p>
          <a:p>
            <a:endParaRPr lang="nb-NO" dirty="0"/>
          </a:p>
          <a:p>
            <a:pPr marL="0" indent="0">
              <a:buNone/>
            </a:pPr>
            <a:r>
              <a:rPr lang="nb-NO" dirty="0">
                <a:latin typeface="Woodford Bourne"/>
              </a:rPr>
              <a:t>Modulen fokuserer på hvordan lærere i sin undervisning kan arbeide med den kommutative egenskapen, og hvordan kunnskap om denne kan bidra til at elever utvikler en mer helhetlig og dypere forståelse for regneoperasjonene.</a:t>
            </a:r>
          </a:p>
        </p:txBody>
      </p:sp>
    </p:spTree>
    <p:extLst>
      <p:ext uri="{BB962C8B-B14F-4D97-AF65-F5344CB8AC3E}">
        <p14:creationId xmlns:p14="http://schemas.microsoft.com/office/powerpoint/2010/main" val="407024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sz="2000" dirty="0"/>
              <a:t>Grupper 20 minutter</a:t>
            </a:r>
            <a:br>
              <a:rPr lang="nb-NO" sz="2000" dirty="0"/>
            </a:br>
            <a:r>
              <a:rPr lang="nb-NO" sz="2000" dirty="0"/>
              <a:t>Plenum 10 minutter</a:t>
            </a:r>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Erfaringsdeling fra utprøving</a:t>
            </a:r>
            <a:endParaRPr lang="nb-NO" sz="3200" dirty="0"/>
          </a:p>
        </p:txBody>
      </p:sp>
    </p:spTree>
    <p:extLst>
      <p:ext uri="{BB962C8B-B14F-4D97-AF65-F5344CB8AC3E}">
        <p14:creationId xmlns:p14="http://schemas.microsoft.com/office/powerpoint/2010/main" val="125246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3498"/>
            <a:ext cx="8229600" cy="927310"/>
          </a:xfrm>
        </p:spPr>
        <p:txBody>
          <a:bodyPr/>
          <a:lstStyle/>
          <a:p>
            <a:r>
              <a:rPr lang="nb-NO" dirty="0"/>
              <a:t>Erfaringsdeling i grupper</a:t>
            </a:r>
            <a:endParaRPr lang="nb-NO" b="1" dirty="0"/>
          </a:p>
        </p:txBody>
      </p:sp>
      <p:sp>
        <p:nvSpPr>
          <p:cNvPr id="3" name="Plassholder for innhold 2"/>
          <p:cNvSpPr>
            <a:spLocks noGrp="1"/>
          </p:cNvSpPr>
          <p:nvPr>
            <p:ph idx="1"/>
          </p:nvPr>
        </p:nvSpPr>
        <p:spPr>
          <a:xfrm>
            <a:off x="457200" y="1548789"/>
            <a:ext cx="8229600" cy="4518636"/>
          </a:xfrm>
        </p:spPr>
        <p:txBody>
          <a:bodyPr vert="horz" lIns="91440" tIns="45720" rIns="91440" bIns="45720" rtlCol="0" anchor="t">
            <a:normAutofit fontScale="92500" lnSpcReduction="20000"/>
          </a:bodyPr>
          <a:lstStyle/>
          <a:p>
            <a:pPr marL="0" indent="0">
              <a:buNone/>
            </a:pPr>
            <a:r>
              <a:rPr lang="nb-NO" dirty="0">
                <a:latin typeface="Woodford Bourne"/>
              </a:rPr>
              <a:t>Del erfaringer fra utprøvingen i planleggingsgruppene. </a:t>
            </a:r>
            <a:endParaRPr lang="en-US" dirty="0"/>
          </a:p>
          <a:p>
            <a:pPr marL="0" indent="0">
              <a:buNone/>
            </a:pPr>
            <a:r>
              <a:rPr lang="nb-NO" dirty="0">
                <a:latin typeface="Woodford Bourne"/>
              </a:rPr>
              <a:t>Eksempel på spørsmål som kan diskuteres:</a:t>
            </a:r>
            <a:endParaRPr lang="nb-NO" dirty="0"/>
          </a:p>
          <a:p>
            <a:r>
              <a:rPr lang="nb-NO" dirty="0"/>
              <a:t>Gjennomførte dere aktivitetene slik dere planla? </a:t>
            </a:r>
            <a:br>
              <a:rPr lang="nb-NO" dirty="0"/>
            </a:br>
            <a:r>
              <a:rPr lang="nb-NO" dirty="0"/>
              <a:t>Hva skyldes eventuelle avvik?</a:t>
            </a:r>
          </a:p>
          <a:p>
            <a:r>
              <a:rPr lang="nb-NO" dirty="0"/>
              <a:t>På hvilke måter uttrykte elevene den kommutative egenskapen - både skriftlig, muntlig og med bruk av representasjoner?</a:t>
            </a:r>
          </a:p>
          <a:p>
            <a:r>
              <a:rPr lang="nb-NO" dirty="0"/>
              <a:t>Da dere på slutten diskuterte «når er det lurt å bruke den kommutative egenskapen, og når det ikke lurt», hvordan begrunnet elevene valgene sine? </a:t>
            </a:r>
          </a:p>
          <a:p>
            <a:r>
              <a:rPr lang="nb-NO" dirty="0"/>
              <a:t>I hvilke sitasjoner er du forholdvis sikker på at elevene har oppfattet og kan anvende den kommutative egenskapen, og i hvilke situasjoner er du mer usikker? </a:t>
            </a:r>
          </a:p>
          <a:p>
            <a:pPr marL="0" indent="0">
              <a:buNone/>
            </a:pPr>
            <a:endParaRPr lang="nb-NO" dirty="0"/>
          </a:p>
          <a:p>
            <a:pPr marL="0" indent="0">
              <a:buNone/>
            </a:pPr>
            <a:r>
              <a:rPr lang="nb-NO" dirty="0"/>
              <a:t>Velg to momenter som dere deler med resten av kollegiet.</a:t>
            </a:r>
          </a:p>
          <a:p>
            <a:pPr>
              <a:lnSpc>
                <a:spcPct val="115000"/>
              </a:lnSpc>
            </a:pPr>
            <a:endParaRPr lang="nb-NO" dirty="0">
              <a:latin typeface="Arial" panose="020B0604020202020204" pitchFamily="34" charset="0"/>
              <a:ea typeface="Arial" panose="020B0604020202020204" pitchFamily="34" charset="0"/>
            </a:endParaRPr>
          </a:p>
          <a:p>
            <a:endParaRPr lang="nb-NO" dirty="0"/>
          </a:p>
        </p:txBody>
      </p:sp>
    </p:spTree>
    <p:extLst>
      <p:ext uri="{BB962C8B-B14F-4D97-AF65-F5344CB8AC3E}">
        <p14:creationId xmlns:p14="http://schemas.microsoft.com/office/powerpoint/2010/main" val="51935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6957B3-560B-474C-A9E9-7E42117B0030}"/>
              </a:ext>
            </a:extLst>
          </p:cNvPr>
          <p:cNvSpPr>
            <a:spLocks noGrp="1"/>
          </p:cNvSpPr>
          <p:nvPr>
            <p:ph type="title"/>
          </p:nvPr>
        </p:nvSpPr>
        <p:spPr/>
        <p:txBody>
          <a:bodyPr/>
          <a:lstStyle/>
          <a:p>
            <a:r>
              <a:rPr lang="nb-NO" dirty="0"/>
              <a:t>Erfaringsdeling i plenum</a:t>
            </a:r>
          </a:p>
        </p:txBody>
      </p:sp>
      <p:sp>
        <p:nvSpPr>
          <p:cNvPr id="3" name="Plassholder for innhold 2">
            <a:extLst>
              <a:ext uri="{FF2B5EF4-FFF2-40B4-BE49-F238E27FC236}">
                <a16:creationId xmlns:a16="http://schemas.microsoft.com/office/drawing/2014/main" id="{E8B75CC9-637D-4A0A-98D4-1B0EA499A603}"/>
              </a:ext>
            </a:extLst>
          </p:cNvPr>
          <p:cNvSpPr>
            <a:spLocks noGrp="1"/>
          </p:cNvSpPr>
          <p:nvPr>
            <p:ph idx="1"/>
          </p:nvPr>
        </p:nvSpPr>
        <p:spPr/>
        <p:txBody>
          <a:bodyPr/>
          <a:lstStyle/>
          <a:p>
            <a:r>
              <a:rPr lang="nb-NO" dirty="0"/>
              <a:t>Gruppene deler momenter fra gruppediskusjonen.</a:t>
            </a:r>
          </a:p>
        </p:txBody>
      </p:sp>
    </p:spTree>
    <p:extLst>
      <p:ext uri="{BB962C8B-B14F-4D97-AF65-F5344CB8AC3E}">
        <p14:creationId xmlns:p14="http://schemas.microsoft.com/office/powerpoint/2010/main" val="398180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sz="2000" dirty="0"/>
              <a:t>Plenum 20 minutter</a:t>
            </a:r>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sz="3200" dirty="0"/>
              <a:t>Konsekven</a:t>
            </a:r>
            <a:r>
              <a:rPr lang="nb-NO" dirty="0"/>
              <a:t>ser for matematikkundervisningen</a:t>
            </a:r>
            <a:endParaRPr lang="nb-NO" sz="3200" dirty="0"/>
          </a:p>
        </p:txBody>
      </p:sp>
    </p:spTree>
    <p:extLst>
      <p:ext uri="{BB962C8B-B14F-4D97-AF65-F5344CB8AC3E}">
        <p14:creationId xmlns:p14="http://schemas.microsoft.com/office/powerpoint/2010/main" val="256958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Konsekvenser for matematikkundervisningen</a:t>
            </a:r>
          </a:p>
        </p:txBody>
      </p:sp>
      <p:sp>
        <p:nvSpPr>
          <p:cNvPr id="3" name="Plassholder for innhold 2"/>
          <p:cNvSpPr>
            <a:spLocks noGrp="1"/>
          </p:cNvSpPr>
          <p:nvPr>
            <p:ph idx="1"/>
          </p:nvPr>
        </p:nvSpPr>
        <p:spPr/>
        <p:txBody>
          <a:bodyPr vert="horz" lIns="91440" tIns="45720" rIns="91440" bIns="45720" rtlCol="0" anchor="t">
            <a:normAutofit lnSpcReduction="10000"/>
          </a:bodyPr>
          <a:lstStyle/>
          <a:p>
            <a:pPr marL="0" indent="0">
              <a:buNone/>
            </a:pPr>
            <a:r>
              <a:rPr lang="nb-NO" dirty="0">
                <a:latin typeface="Woodford Bourne"/>
              </a:rPr>
              <a:t>Ut fra erfaringer med denne modulen, diskuter i plenum bruk av sentrale matematiske ideer i undervisningen: </a:t>
            </a:r>
            <a:endParaRPr lang="nb-NO" dirty="0"/>
          </a:p>
          <a:p>
            <a:pPr marL="0" indent="0">
              <a:buNone/>
            </a:pPr>
            <a:endParaRPr lang="nb-NO" dirty="0"/>
          </a:p>
          <a:p>
            <a:r>
              <a:rPr lang="nb-NO" dirty="0">
                <a:latin typeface="Woodford Bourne"/>
              </a:rPr>
              <a:t>Hva blir viktig i planlegging av undervisning slik at alle elever kan nyttiggjøre seg grunnleggende egenskaper ved regneoperasjonene (kommutative-, assosiative- og distributive egenskapen) for å utvikle en mer helhetlig og dypere forståelse?</a:t>
            </a:r>
          </a:p>
          <a:p>
            <a:pPr marL="0" indent="0">
              <a:buNone/>
            </a:pPr>
            <a:endParaRPr lang="nb-NO" dirty="0"/>
          </a:p>
          <a:p>
            <a:pPr marL="0" indent="0">
              <a:buNone/>
            </a:pPr>
            <a:r>
              <a:rPr lang="nb-NO" dirty="0"/>
              <a:t>Noter konklusjonene om erfaringene dere har gjort, og diskuter hva dere gjør videre.</a:t>
            </a:r>
            <a:r>
              <a:rPr lang="en-US" dirty="0"/>
              <a:t>​</a:t>
            </a:r>
          </a:p>
          <a:p>
            <a:pPr marL="0" indent="0">
              <a:buNone/>
            </a:pPr>
            <a:endParaRPr lang="nb-NO" dirty="0"/>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384487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vert="horz" lIns="91440" tIns="45720" rIns="91440" bIns="45720" rtlCol="0" anchor="t">
            <a:normAutofit/>
          </a:bodyPr>
          <a:lstStyle/>
          <a:p>
            <a:pPr marL="0" indent="0">
              <a:buNone/>
            </a:pP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cs typeface="Calibri"/>
              </a:rPr>
              <a:t>Anbefalinger til videre arbeid</a:t>
            </a:r>
            <a:endParaRPr lang="nb-NO" sz="3200" dirty="0">
              <a:cs typeface="Calibri"/>
            </a:endParaRPr>
          </a:p>
        </p:txBody>
      </p:sp>
    </p:spTree>
    <p:extLst>
      <p:ext uri="{BB962C8B-B14F-4D97-AF65-F5344CB8AC3E}">
        <p14:creationId xmlns:p14="http://schemas.microsoft.com/office/powerpoint/2010/main" val="402335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cs typeface="Calibri"/>
              </a:rPr>
              <a:t>Anbefalinger til videre arbeid</a:t>
            </a:r>
          </a:p>
        </p:txBody>
      </p:sp>
      <p:sp>
        <p:nvSpPr>
          <p:cNvPr id="3" name="Plassholder for innhold 2"/>
          <p:cNvSpPr>
            <a:spLocks noGrp="1"/>
          </p:cNvSpPr>
          <p:nvPr>
            <p:ph idx="1"/>
          </p:nvPr>
        </p:nvSpPr>
        <p:spPr/>
        <p:txBody>
          <a:bodyPr vert="horz" lIns="91440" tIns="45720" rIns="91440" bIns="45720" rtlCol="0" anchor="t">
            <a:normAutofit/>
          </a:bodyPr>
          <a:lstStyle/>
          <a:p>
            <a:pPr marL="0" indent="0">
              <a:buNone/>
            </a:pPr>
            <a:endParaRPr lang="nb-NO" dirty="0"/>
          </a:p>
          <a:p>
            <a:r>
              <a:rPr lang="nb-NO" dirty="0">
                <a:latin typeface="Woodford Bourne"/>
              </a:rPr>
              <a:t>Modulen kan gjentas flere ganger med fokus på den assosiative egenskapen eller den distributive egenskapen. Gjerne i nevnte rekkefølge. </a:t>
            </a:r>
          </a:p>
          <a:p>
            <a:pPr indent="0">
              <a:buNone/>
            </a:pPr>
            <a:endParaRPr lang="nb-NO" dirty="0"/>
          </a:p>
          <a:p>
            <a:r>
              <a:rPr lang="nb-NO" dirty="0">
                <a:latin typeface="Woodford Bourne"/>
              </a:rPr>
              <a:t>Andre moduler i pakke 4 Meningsfull matematikk.</a:t>
            </a:r>
          </a:p>
          <a:p>
            <a:pPr marL="0" indent="0">
              <a:buNone/>
            </a:pPr>
            <a:endParaRPr lang="nb-NO" dirty="0"/>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57008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BA0E5C-273B-40C1-9AB1-EC970C345F92}"/>
              </a:ext>
            </a:extLst>
          </p:cNvPr>
          <p:cNvSpPr>
            <a:spLocks noGrp="1"/>
          </p:cNvSpPr>
          <p:nvPr>
            <p:ph type="title"/>
          </p:nvPr>
        </p:nvSpPr>
        <p:spPr/>
        <p:txBody>
          <a:bodyPr/>
          <a:lstStyle/>
          <a:p>
            <a:r>
              <a:rPr lang="nb-NO" dirty="0"/>
              <a:t>Litteratur</a:t>
            </a:r>
          </a:p>
        </p:txBody>
      </p:sp>
      <p:sp>
        <p:nvSpPr>
          <p:cNvPr id="3" name="Plassholder for innhold 2">
            <a:extLst>
              <a:ext uri="{FF2B5EF4-FFF2-40B4-BE49-F238E27FC236}">
                <a16:creationId xmlns:a16="http://schemas.microsoft.com/office/drawing/2014/main" id="{40850F1A-1D78-42A0-97EC-C5B008907AC8}"/>
              </a:ext>
            </a:extLst>
          </p:cNvPr>
          <p:cNvSpPr>
            <a:spLocks noGrp="1"/>
          </p:cNvSpPr>
          <p:nvPr>
            <p:ph idx="1"/>
          </p:nvPr>
        </p:nvSpPr>
        <p:spPr/>
        <p:txBody>
          <a:bodyPr/>
          <a:lstStyle/>
          <a:p>
            <a:r>
              <a:rPr lang="en-US" dirty="0"/>
              <a:t>Carpenter, T. P., Franke, M. L. og Levi, L. (2003). </a:t>
            </a:r>
            <a:r>
              <a:rPr lang="en-US" i="1" dirty="0"/>
              <a:t>Thinking mathematically. Integrating Arithmetic and Algebra in Elementary School. </a:t>
            </a:r>
            <a:r>
              <a:rPr lang="en-US" dirty="0"/>
              <a:t>Heinemann, United States of America.</a:t>
            </a:r>
          </a:p>
          <a:p>
            <a:endParaRPr lang="en-US" dirty="0"/>
          </a:p>
          <a:p>
            <a:r>
              <a:rPr lang="nb-NO" dirty="0" err="1"/>
              <a:t>Schifter</a:t>
            </a:r>
            <a:r>
              <a:rPr lang="nb-NO" dirty="0"/>
              <a:t> (2001) s. 157 i </a:t>
            </a:r>
            <a:r>
              <a:rPr lang="en-US" dirty="0"/>
              <a:t>Van de </a:t>
            </a:r>
            <a:r>
              <a:rPr lang="en-US" dirty="0" err="1"/>
              <a:t>Walle</a:t>
            </a:r>
            <a:r>
              <a:rPr lang="en-US" dirty="0"/>
              <a:t>, J. A. (2013). </a:t>
            </a:r>
            <a:r>
              <a:rPr lang="en-US" i="1" dirty="0"/>
              <a:t>Elementary and middle school mathematics: Teaching developmentally</a:t>
            </a:r>
            <a:r>
              <a:rPr lang="en-US" dirty="0"/>
              <a:t>. </a:t>
            </a:r>
            <a:r>
              <a:rPr lang="en-US" i="1" dirty="0"/>
              <a:t>The Professional Development Edition for Mathematics coaches and Other Teachers Leaders.</a:t>
            </a:r>
            <a:r>
              <a:rPr lang="en-US" dirty="0"/>
              <a:t> Pearson Education, United States of America. </a:t>
            </a:r>
          </a:p>
          <a:p>
            <a:endParaRPr lang="nb-NO" dirty="0"/>
          </a:p>
        </p:txBody>
      </p:sp>
    </p:spTree>
    <p:extLst>
      <p:ext uri="{BB962C8B-B14F-4D97-AF65-F5344CB8AC3E}">
        <p14:creationId xmlns:p14="http://schemas.microsoft.com/office/powerpoint/2010/main" val="287284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vert="horz" lIns="91440" tIns="45720" rIns="91440" bIns="45720" rtlCol="0" anchor="t">
            <a:normAutofit/>
          </a:bodyPr>
          <a:lstStyle/>
          <a:p>
            <a:endParaRPr lang="nb-NO" sz="2000" dirty="0"/>
          </a:p>
          <a:p>
            <a:endParaRPr lang="nb-NO" dirty="0"/>
          </a:p>
        </p:txBody>
      </p:sp>
      <p:sp>
        <p:nvSpPr>
          <p:cNvPr id="2" name="Tittel 1"/>
          <p:cNvSpPr>
            <a:spLocks noGrp="1"/>
          </p:cNvSpPr>
          <p:nvPr>
            <p:ph type="title"/>
          </p:nvPr>
        </p:nvSpPr>
        <p:spPr/>
        <p:txBody>
          <a:bodyPr>
            <a:normAutofit/>
          </a:bodyPr>
          <a:lstStyle/>
          <a:p>
            <a:r>
              <a:rPr lang="nb-NO" dirty="0">
                <a:cs typeface="Calibri"/>
              </a:rPr>
              <a:t>Anbefalinger til videre arbeid</a:t>
            </a:r>
            <a:endParaRPr lang="nb-NO" sz="3200" dirty="0"/>
          </a:p>
        </p:txBody>
      </p:sp>
    </p:spTree>
    <p:extLst>
      <p:ext uri="{BB962C8B-B14F-4D97-AF65-F5344CB8AC3E}">
        <p14:creationId xmlns:p14="http://schemas.microsoft.com/office/powerpoint/2010/main" val="204020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0104-2E1B-40DA-853C-C94428B44221}"/>
              </a:ext>
            </a:extLst>
          </p:cNvPr>
          <p:cNvSpPr>
            <a:spLocks noGrp="1"/>
          </p:cNvSpPr>
          <p:nvPr>
            <p:ph type="title"/>
          </p:nvPr>
        </p:nvSpPr>
        <p:spPr/>
        <p:txBody>
          <a:bodyPr/>
          <a:lstStyle/>
          <a:p>
            <a:r>
              <a:rPr lang="en-US" dirty="0" err="1">
                <a:cs typeface="Calibri"/>
              </a:rPr>
              <a:t>Anbefalinger</a:t>
            </a:r>
            <a:r>
              <a:rPr lang="en-US" dirty="0">
                <a:cs typeface="Calibri"/>
              </a:rPr>
              <a:t> </a:t>
            </a:r>
            <a:r>
              <a:rPr lang="en-US" dirty="0" err="1">
                <a:cs typeface="Calibri"/>
              </a:rPr>
              <a:t>til</a:t>
            </a:r>
            <a:r>
              <a:rPr lang="en-US" dirty="0">
                <a:cs typeface="Calibri"/>
              </a:rPr>
              <a:t> </a:t>
            </a:r>
            <a:r>
              <a:rPr lang="en-US" dirty="0" err="1">
                <a:cs typeface="Calibri"/>
              </a:rPr>
              <a:t>videre</a:t>
            </a:r>
            <a:r>
              <a:rPr lang="en-US" dirty="0">
                <a:cs typeface="Calibri"/>
              </a:rPr>
              <a:t> </a:t>
            </a:r>
            <a:r>
              <a:rPr lang="en-US" dirty="0" err="1">
                <a:cs typeface="Calibri"/>
              </a:rPr>
              <a:t>arbeid</a:t>
            </a:r>
            <a:endParaRPr lang="en-US" dirty="0" err="1"/>
          </a:p>
        </p:txBody>
      </p:sp>
      <p:sp>
        <p:nvSpPr>
          <p:cNvPr id="3" name="Content Placeholder 2">
            <a:extLst>
              <a:ext uri="{FF2B5EF4-FFF2-40B4-BE49-F238E27FC236}">
                <a16:creationId xmlns:a16="http://schemas.microsoft.com/office/drawing/2014/main" id="{C5AE57EB-10FC-4759-8CAE-5C392FD53440}"/>
              </a:ext>
            </a:extLst>
          </p:cNvPr>
          <p:cNvSpPr>
            <a:spLocks noGrp="1"/>
          </p:cNvSpPr>
          <p:nvPr>
            <p:ph idx="1"/>
          </p:nvPr>
        </p:nvSpPr>
        <p:spPr/>
        <p:txBody>
          <a:bodyPr vert="horz" lIns="91440" tIns="45720" rIns="91440" bIns="45720" rtlCol="0" anchor="t">
            <a:normAutofit/>
          </a:bodyPr>
          <a:lstStyle/>
          <a:p>
            <a:r>
              <a:rPr lang="en-US" dirty="0" err="1">
                <a:latin typeface="Woodford Bourne"/>
              </a:rPr>
              <a:t>Modulen</a:t>
            </a:r>
            <a:r>
              <a:rPr lang="en-US" dirty="0">
                <a:latin typeface="Woodford Bourne"/>
              </a:rPr>
              <a:t> </a:t>
            </a:r>
            <a:r>
              <a:rPr lang="en-US" dirty="0" err="1">
                <a:latin typeface="Woodford Bourne"/>
              </a:rPr>
              <a:t>kan</a:t>
            </a:r>
            <a:r>
              <a:rPr lang="en-US" dirty="0">
                <a:latin typeface="Woodford Bourne"/>
              </a:rPr>
              <a:t> </a:t>
            </a:r>
            <a:r>
              <a:rPr lang="en-US" dirty="0" err="1">
                <a:latin typeface="Woodford Bourne"/>
              </a:rPr>
              <a:t>gjentas</a:t>
            </a:r>
            <a:r>
              <a:rPr lang="en-US" dirty="0">
                <a:latin typeface="Woodford Bourne"/>
              </a:rPr>
              <a:t> </a:t>
            </a:r>
            <a:r>
              <a:rPr lang="en-US" dirty="0" err="1">
                <a:latin typeface="Woodford Bourne"/>
              </a:rPr>
              <a:t>flere</a:t>
            </a:r>
            <a:r>
              <a:rPr lang="en-US" dirty="0">
                <a:latin typeface="Woodford Bourne"/>
              </a:rPr>
              <a:t> ganger med </a:t>
            </a:r>
            <a:r>
              <a:rPr lang="en-US" dirty="0" err="1">
                <a:latin typeface="Woodford Bourne"/>
              </a:rPr>
              <a:t>fokus</a:t>
            </a:r>
            <a:r>
              <a:rPr lang="en-US" dirty="0">
                <a:latin typeface="Woodford Bourne"/>
              </a:rPr>
              <a:t> </a:t>
            </a:r>
            <a:r>
              <a:rPr lang="en-US" dirty="0" err="1">
                <a:latin typeface="Woodford Bourne"/>
              </a:rPr>
              <a:t>på</a:t>
            </a:r>
            <a:r>
              <a:rPr lang="en-US" dirty="0">
                <a:latin typeface="Woodford Bourne"/>
              </a:rPr>
              <a:t> den </a:t>
            </a:r>
            <a:r>
              <a:rPr lang="en-US" dirty="0" err="1">
                <a:latin typeface="Woodford Bourne"/>
              </a:rPr>
              <a:t>assosiative</a:t>
            </a:r>
            <a:r>
              <a:rPr lang="en-US" dirty="0">
                <a:latin typeface="Woodford Bourne"/>
              </a:rPr>
              <a:t> </a:t>
            </a:r>
            <a:r>
              <a:rPr lang="en-US" dirty="0" err="1">
                <a:latin typeface="Woodford Bourne"/>
              </a:rPr>
              <a:t>egenskapen</a:t>
            </a:r>
            <a:r>
              <a:rPr lang="en-US" dirty="0">
                <a:latin typeface="Woodford Bourne"/>
              </a:rPr>
              <a:t> </a:t>
            </a:r>
            <a:r>
              <a:rPr lang="en-US" dirty="0" err="1">
                <a:latin typeface="Woodford Bourne"/>
              </a:rPr>
              <a:t>eller</a:t>
            </a:r>
            <a:r>
              <a:rPr lang="en-US" dirty="0">
                <a:latin typeface="Woodford Bourne"/>
              </a:rPr>
              <a:t> den </a:t>
            </a:r>
            <a:r>
              <a:rPr lang="en-US" dirty="0" err="1">
                <a:latin typeface="Woodford Bourne"/>
              </a:rPr>
              <a:t>distrubutive</a:t>
            </a:r>
            <a:r>
              <a:rPr lang="en-US" dirty="0">
                <a:latin typeface="Woodford Bourne"/>
              </a:rPr>
              <a:t> </a:t>
            </a:r>
            <a:r>
              <a:rPr lang="en-US" dirty="0" err="1">
                <a:latin typeface="Woodford Bourne"/>
              </a:rPr>
              <a:t>egneskapen</a:t>
            </a:r>
            <a:r>
              <a:rPr lang="en-US" dirty="0">
                <a:latin typeface="Woodford Bourne"/>
              </a:rPr>
              <a:t>. </a:t>
            </a:r>
            <a:r>
              <a:rPr lang="en-US" dirty="0" err="1">
                <a:latin typeface="Woodford Bourne"/>
              </a:rPr>
              <a:t>Gjerne</a:t>
            </a:r>
            <a:r>
              <a:rPr lang="en-US" dirty="0">
                <a:latin typeface="Woodford Bourne"/>
              </a:rPr>
              <a:t> </a:t>
            </a:r>
            <a:r>
              <a:rPr lang="en-US" dirty="0" err="1">
                <a:latin typeface="Woodford Bourne"/>
              </a:rPr>
              <a:t>i</a:t>
            </a:r>
            <a:r>
              <a:rPr lang="en-US" dirty="0">
                <a:latin typeface="Woodford Bourne"/>
              </a:rPr>
              <a:t> </a:t>
            </a:r>
            <a:r>
              <a:rPr lang="en-US" dirty="0" err="1">
                <a:latin typeface="Woodford Bourne"/>
              </a:rPr>
              <a:t>nevnte</a:t>
            </a:r>
            <a:r>
              <a:rPr lang="en-US" dirty="0">
                <a:latin typeface="Woodford Bourne"/>
              </a:rPr>
              <a:t> </a:t>
            </a:r>
            <a:r>
              <a:rPr lang="en-US" dirty="0" err="1">
                <a:latin typeface="Woodford Bourne"/>
              </a:rPr>
              <a:t>rekkefølge</a:t>
            </a:r>
            <a:r>
              <a:rPr lang="en-US" dirty="0">
                <a:latin typeface="Woodford Bourne"/>
              </a:rPr>
              <a:t>.</a:t>
            </a:r>
            <a:endParaRPr lang="en-US" dirty="0"/>
          </a:p>
          <a:p>
            <a:endParaRPr lang="en-US" dirty="0">
              <a:latin typeface="Woodford Bourne"/>
            </a:endParaRPr>
          </a:p>
          <a:p>
            <a:r>
              <a:rPr lang="en-US" dirty="0">
                <a:latin typeface="Woodford Bourne"/>
              </a:rPr>
              <a:t>Andre </a:t>
            </a:r>
            <a:r>
              <a:rPr lang="en-US" dirty="0" err="1">
                <a:latin typeface="Woodford Bourne"/>
              </a:rPr>
              <a:t>moduler</a:t>
            </a:r>
            <a:r>
              <a:rPr lang="en-US" dirty="0">
                <a:latin typeface="Woodford Bourne"/>
              </a:rPr>
              <a:t> </a:t>
            </a:r>
            <a:r>
              <a:rPr lang="en-US" dirty="0" err="1">
                <a:latin typeface="Woodford Bourne"/>
              </a:rPr>
              <a:t>i</a:t>
            </a:r>
            <a:r>
              <a:rPr lang="en-US" dirty="0">
                <a:latin typeface="Woodford Bourne"/>
              </a:rPr>
              <a:t> </a:t>
            </a:r>
            <a:r>
              <a:rPr lang="en-US" dirty="0" err="1">
                <a:latin typeface="Woodford Bourne"/>
              </a:rPr>
              <a:t>pakke</a:t>
            </a:r>
            <a:r>
              <a:rPr lang="en-US" dirty="0">
                <a:latin typeface="Woodford Bourne"/>
              </a:rPr>
              <a:t> 4 </a:t>
            </a:r>
            <a:r>
              <a:rPr lang="en-US" dirty="0" err="1">
                <a:latin typeface="Woodford Bourne"/>
              </a:rPr>
              <a:t>Meningsfull</a:t>
            </a:r>
            <a:r>
              <a:rPr lang="en-US" dirty="0">
                <a:latin typeface="Woodford Bourne"/>
              </a:rPr>
              <a:t> </a:t>
            </a:r>
            <a:r>
              <a:rPr lang="en-US" dirty="0" err="1">
                <a:latin typeface="Woodford Bourne"/>
              </a:rPr>
              <a:t>matematikk</a:t>
            </a:r>
            <a:r>
              <a:rPr lang="en-US" dirty="0">
                <a:latin typeface="Woodford Bourne"/>
              </a:rPr>
              <a:t> </a:t>
            </a:r>
            <a:endParaRPr lang="en-US" dirty="0"/>
          </a:p>
        </p:txBody>
      </p:sp>
    </p:spTree>
    <p:extLst>
      <p:ext uri="{BB962C8B-B14F-4D97-AF65-F5344CB8AC3E}">
        <p14:creationId xmlns:p14="http://schemas.microsoft.com/office/powerpoint/2010/main" val="141009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Tidsplan for denne modulen</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062552155"/>
              </p:ext>
            </p:extLst>
          </p:nvPr>
        </p:nvGraphicFramePr>
        <p:xfrm>
          <a:off x="457200" y="2001838"/>
          <a:ext cx="8229600" cy="221998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556995033"/>
                    </a:ext>
                  </a:extLst>
                </a:gridCol>
                <a:gridCol w="4114800">
                  <a:extLst>
                    <a:ext uri="{9D8B030D-6E8A-4147-A177-3AD203B41FA5}">
                      <a16:colId xmlns:a16="http://schemas.microsoft.com/office/drawing/2014/main" val="1581318794"/>
                    </a:ext>
                  </a:extLst>
                </a:gridCol>
              </a:tblGrid>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Økt</a:t>
                      </a:r>
                      <a:endParaRPr kumimoji="0" lang="nb-NO" altLang="nb-NO" sz="1800" b="1" i="0" u="none" strike="noStrike" cap="none" normalizeH="0" baseline="0" dirty="0">
                        <a:ln>
                          <a:noFill/>
                        </a:ln>
                        <a:solidFill>
                          <a:srgbClr val="FFFFFF"/>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a:ln>
                            <a:noFill/>
                          </a:ln>
                          <a:effectLst/>
                        </a:rPr>
                        <a:t>Anbefalt tidsbruk</a:t>
                      </a:r>
                      <a:endParaRPr kumimoji="0" lang="nb-NO" altLang="nb-NO" sz="1800" b="1" i="0" u="none" strike="noStrike" cap="none" normalizeH="0" baseline="0">
                        <a:ln>
                          <a:noFill/>
                        </a:ln>
                        <a:solidFill>
                          <a:srgbClr val="FFFFFF"/>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extLst>
                  <a:ext uri="{0D108BD9-81ED-4DB2-BD59-A6C34878D82A}">
                    <a16:rowId xmlns:a16="http://schemas.microsoft.com/office/drawing/2014/main" val="52424452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A - Forarbeid</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30 minutter</a:t>
                      </a:r>
                    </a:p>
                  </a:txBody>
                  <a:tcPr marL="95416" marR="95416" marT="45733" marB="45733" horzOverflow="overflow"/>
                </a:tc>
                <a:extLst>
                  <a:ext uri="{0D108BD9-81ED-4DB2-BD59-A6C34878D82A}">
                    <a16:rowId xmlns:a16="http://schemas.microsoft.com/office/drawing/2014/main" val="237513357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B - Samarbeid</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120 minutter</a:t>
                      </a:r>
                    </a:p>
                  </a:txBody>
                  <a:tcPr marL="95416" marR="95416" marT="45733" marB="45733" horzOverflow="overflow"/>
                </a:tc>
                <a:extLst>
                  <a:ext uri="{0D108BD9-81ED-4DB2-BD59-A6C34878D82A}">
                    <a16:rowId xmlns:a16="http://schemas.microsoft.com/office/drawing/2014/main" val="83623991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C – Utprøving</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30 minutter</a:t>
                      </a:r>
                    </a:p>
                  </a:txBody>
                  <a:tcPr marL="95416" marR="95416" marT="45733" marB="45733" horzOverflow="overflow"/>
                </a:tc>
                <a:extLst>
                  <a:ext uri="{0D108BD9-81ED-4DB2-BD59-A6C34878D82A}">
                    <a16:rowId xmlns:a16="http://schemas.microsoft.com/office/drawing/2014/main" val="2844597067"/>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D – Etterarbeid </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50 minutter</a:t>
                      </a:r>
                    </a:p>
                  </a:txBody>
                  <a:tcPr marL="95416" marR="95416" marT="45733" marB="45733" horzOverflow="overflow"/>
                </a:tc>
                <a:extLst>
                  <a:ext uri="{0D108BD9-81ED-4DB2-BD59-A6C34878D82A}">
                    <a16:rowId xmlns:a16="http://schemas.microsoft.com/office/drawing/2014/main" val="677738075"/>
                  </a:ext>
                </a:extLst>
              </a:tr>
              <a:tr h="218812">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Hele modulen</a:t>
                      </a:r>
                      <a:endParaRPr kumimoji="0" lang="nb-NO" altLang="nb-NO" sz="1800" b="0" i="0"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33" marB="45733"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230 minutter</a:t>
                      </a:r>
                    </a:p>
                  </a:txBody>
                  <a:tcPr marL="95416" marR="95416" marT="45733" marB="45733" horzOverflow="overflow"/>
                </a:tc>
                <a:extLst>
                  <a:ext uri="{0D108BD9-81ED-4DB2-BD59-A6C34878D82A}">
                    <a16:rowId xmlns:a16="http://schemas.microsoft.com/office/drawing/2014/main" val="3318460795"/>
                  </a:ext>
                </a:extLst>
              </a:tr>
            </a:tbl>
          </a:graphicData>
        </a:graphic>
      </p:graphicFrame>
    </p:spTree>
    <p:extLst>
      <p:ext uri="{BB962C8B-B14F-4D97-AF65-F5344CB8AC3E}">
        <p14:creationId xmlns:p14="http://schemas.microsoft.com/office/powerpoint/2010/main" val="138690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 name="Plassholder for innhol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76"/>
            <a:ext cx="9137838" cy="6104076"/>
          </a:xfrm>
        </p:spPr>
      </p:pic>
      <p:sp>
        <p:nvSpPr>
          <p:cNvPr id="5"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6" name="Rektangel 19"/>
          <p:cNvSpPr/>
          <p:nvPr/>
        </p:nvSpPr>
        <p:spPr>
          <a:xfrm>
            <a:off x="0" y="455744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Rektangel 19"/>
          <p:cNvSpPr/>
          <p:nvPr/>
        </p:nvSpPr>
        <p:spPr>
          <a:xfrm>
            <a:off x="0" y="4732167"/>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p:nvSpPr>
        <p:spPr>
          <a:xfrm>
            <a:off x="0" y="477762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blipFill dpi="0" rotWithShape="1">
            <a:blip r:embed="rId3">
              <a:alphaModFix amt="1000"/>
            </a:blip>
            <a:srcRect/>
            <a:tile tx="0" ty="63500" sx="10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7350" y="5601340"/>
            <a:ext cx="5143500" cy="850900"/>
          </a:xfrm>
          <a:prstGeom prst="rect">
            <a:avLst/>
          </a:prstGeom>
        </p:spPr>
      </p:pic>
    </p:spTree>
    <p:extLst>
      <p:ext uri="{BB962C8B-B14F-4D97-AF65-F5344CB8AC3E}">
        <p14:creationId xmlns:p14="http://schemas.microsoft.com/office/powerpoint/2010/main" val="146769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4494"/>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A – Forarbeid</a:t>
            </a:r>
            <a:br>
              <a:rPr lang="nb-NO" dirty="0">
                <a:solidFill>
                  <a:schemeClr val="bg1"/>
                </a:solidFill>
              </a:rPr>
            </a:br>
            <a:r>
              <a:rPr lang="nb-NO" sz="1800" dirty="0">
                <a:solidFill>
                  <a:schemeClr val="bg1"/>
                </a:solidFill>
              </a:rPr>
              <a:t>30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3856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Individuelt arbeid</a:t>
            </a:r>
          </a:p>
        </p:txBody>
      </p:sp>
      <p:sp>
        <p:nvSpPr>
          <p:cNvPr id="3" name="Plassholder for innhold 2"/>
          <p:cNvSpPr>
            <a:spLocks noGrp="1"/>
          </p:cNvSpPr>
          <p:nvPr>
            <p:ph idx="1"/>
          </p:nvPr>
        </p:nvSpPr>
        <p:spPr/>
        <p:txBody>
          <a:bodyPr vert="horz" lIns="91440" tIns="45720" rIns="91440" bIns="45720" rtlCol="0" anchor="t">
            <a:normAutofit fontScale="85000" lnSpcReduction="20000"/>
          </a:bodyPr>
          <a:lstStyle/>
          <a:p>
            <a:pPr marL="0" indent="0">
              <a:buNone/>
            </a:pPr>
            <a:r>
              <a:rPr lang="nb-NO" dirty="0">
                <a:latin typeface="Woodford Bourne"/>
              </a:rPr>
              <a:t>Les artikkelen </a:t>
            </a:r>
            <a:r>
              <a:rPr lang="nb-NO" i="1" dirty="0">
                <a:latin typeface="Woodford Bourne"/>
              </a:rPr>
              <a:t>Kvikkbilder i arbeide med tallforståelse</a:t>
            </a:r>
            <a:r>
              <a:rPr lang="nb-NO" dirty="0">
                <a:latin typeface="Woodford Bourne"/>
              </a:rPr>
              <a:t> (Bondø, 2016), </a:t>
            </a:r>
            <a:br>
              <a:rPr lang="nb-NO" dirty="0"/>
            </a:br>
            <a:r>
              <a:rPr lang="nb-NO" dirty="0">
                <a:latin typeface="Woodford Bourne"/>
              </a:rPr>
              <a:t>fram til avsnittet Kvikkbilde i undervisningen s. 7, og mens du leser artikkelen, merk deg følgende: </a:t>
            </a:r>
            <a:endParaRPr lang="nb-NO" dirty="0"/>
          </a:p>
          <a:p>
            <a:r>
              <a:rPr lang="nb-NO" dirty="0">
                <a:latin typeface="Woodford Bourne"/>
              </a:rPr>
              <a:t>grunnleggende egenskaper ved regneoperasjoner og spesielt den kommutative egenskapen</a:t>
            </a:r>
          </a:p>
          <a:p>
            <a:r>
              <a:rPr lang="nb-NO" dirty="0">
                <a:latin typeface="Woodford Bourne"/>
              </a:rPr>
              <a:t>når den kommutative egenskapen er gjeldende og ikke er gjeldende </a:t>
            </a:r>
          </a:p>
          <a:p>
            <a:pPr lvl="0"/>
            <a:endParaRPr lang="nb-NO" dirty="0"/>
          </a:p>
          <a:p>
            <a:pPr marL="0" indent="0">
              <a:buNone/>
            </a:pPr>
            <a:r>
              <a:rPr lang="nb-NO" dirty="0">
                <a:latin typeface="Woodford Bourne"/>
              </a:rPr>
              <a:t>Etter at du har lest artikkelen, tenk gjennom: </a:t>
            </a:r>
            <a:endParaRPr lang="nb-NO" dirty="0">
              <a:solidFill>
                <a:srgbClr val="FF0000"/>
              </a:solidFill>
            </a:endParaRPr>
          </a:p>
          <a:p>
            <a:pPr marL="0" indent="0">
              <a:buNone/>
            </a:pPr>
            <a:r>
              <a:rPr lang="nb-NO" dirty="0"/>
              <a:t>Hvilken nytte kan elever, spesielt elever som presterer lavt, ha av å kjenne til og kunne anvende den kommutative egenskapen? Gjør egne notater og vis gjerne til eksempler. </a:t>
            </a:r>
          </a:p>
          <a:p>
            <a:pPr marL="0" indent="0">
              <a:buNone/>
            </a:pPr>
            <a:endParaRPr lang="nb-NO" dirty="0"/>
          </a:p>
          <a:p>
            <a:pPr marL="0" indent="0">
              <a:buNone/>
            </a:pPr>
            <a:r>
              <a:rPr lang="nb-NO" dirty="0"/>
              <a:t>Ta notatene med til </a:t>
            </a:r>
            <a:r>
              <a:rPr lang="nb-NO" i="1" dirty="0"/>
              <a:t>B – Samarbeid. </a:t>
            </a:r>
            <a:endParaRPr lang="nb-NO" dirty="0"/>
          </a:p>
        </p:txBody>
      </p:sp>
    </p:spTree>
    <p:extLst>
      <p:ext uri="{BB962C8B-B14F-4D97-AF65-F5344CB8AC3E}">
        <p14:creationId xmlns:p14="http://schemas.microsoft.com/office/powerpoint/2010/main" val="3862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972629"/>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B – Samarbeid</a:t>
            </a:r>
            <a:br>
              <a:rPr lang="nb-NO" dirty="0">
                <a:solidFill>
                  <a:schemeClr val="bg1"/>
                </a:solidFill>
              </a:rPr>
            </a:br>
            <a:r>
              <a:rPr lang="nb-NO" sz="1800" dirty="0">
                <a:solidFill>
                  <a:schemeClr val="bg1"/>
                </a:solidFill>
              </a:rPr>
              <a:t>120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99844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Tidsplan for denne økta</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26994557"/>
              </p:ext>
            </p:extLst>
          </p:nvPr>
        </p:nvGraphicFramePr>
        <p:xfrm>
          <a:off x="1056068" y="2066233"/>
          <a:ext cx="7231487" cy="2494268"/>
        </p:xfrm>
        <a:graphic>
          <a:graphicData uri="http://schemas.openxmlformats.org/drawingml/2006/table">
            <a:tbl>
              <a:tblPr firstRow="1" bandRow="1">
                <a:tableStyleId>{5C22544A-7EE6-4342-B048-85BDC9FD1C3A}</a:tableStyleId>
              </a:tblPr>
              <a:tblGrid>
                <a:gridCol w="4520485">
                  <a:extLst>
                    <a:ext uri="{9D8B030D-6E8A-4147-A177-3AD203B41FA5}">
                      <a16:colId xmlns:a16="http://schemas.microsoft.com/office/drawing/2014/main" val="556995033"/>
                    </a:ext>
                  </a:extLst>
                </a:gridCol>
                <a:gridCol w="2711002">
                  <a:extLst>
                    <a:ext uri="{9D8B030D-6E8A-4147-A177-3AD203B41FA5}">
                      <a16:colId xmlns:a16="http://schemas.microsoft.com/office/drawing/2014/main" val="1581318794"/>
                    </a:ext>
                  </a:extLst>
                </a:gridCol>
              </a:tblGrid>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Aktivitet</a:t>
                      </a:r>
                      <a:endParaRPr kumimoji="0" lang="nb-NO" altLang="nb-NO" sz="1800" b="1" i="0" u="none" strike="noStrike" cap="none" normalizeH="0" baseline="0" dirty="0">
                        <a:ln>
                          <a:noFill/>
                        </a:ln>
                        <a:solidFill>
                          <a:srgbClr val="FFFFFF"/>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a:ln>
                            <a:noFill/>
                          </a:ln>
                          <a:effectLst/>
                        </a:rPr>
                        <a:t>Anbefalt tidsbruk</a:t>
                      </a:r>
                      <a:endParaRPr kumimoji="0" lang="nb-NO" altLang="nb-NO" sz="1800" b="1" i="0" u="none" strike="noStrike" cap="none" normalizeH="0" baseline="0">
                        <a:ln>
                          <a:noFill/>
                        </a:ln>
                        <a:solidFill>
                          <a:srgbClr val="FFFFFF"/>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extLst>
                  <a:ext uri="{0D108BD9-81ED-4DB2-BD59-A6C34878D82A}">
                    <a16:rowId xmlns:a16="http://schemas.microsoft.com/office/drawing/2014/main" val="524244529"/>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cap="none" normalizeH="0" baseline="0" dirty="0">
                          <a:ln>
                            <a:noFill/>
                          </a:ln>
                          <a:effectLst/>
                        </a:rPr>
                        <a:t>Oppsummere A – Forarbeid</a:t>
                      </a:r>
                      <a:endParaRPr kumimoji="0" lang="nb-NO" altLang="nb-NO" sz="1800" b="0" i="1" u="none" strike="noStrike" cap="none" normalizeH="0" baseline="0" dirty="0">
                        <a:ln>
                          <a:noFill/>
                        </a:ln>
                        <a:solidFill>
                          <a:srgbClr val="003366"/>
                        </a:solidFill>
                        <a:effectLst/>
                        <a:latin typeface="Franklin Gothic Book" panose="020B0503020102020204" pitchFamily="34" charset="0"/>
                        <a:ea typeface="MS PGothic" panose="020B0600070205080204" pitchFamily="34" charset="-128"/>
                        <a:cs typeface="Arial" panose="020B0604020202020204" pitchFamily="34" charset="0"/>
                      </a:endParaRP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30 minutter</a:t>
                      </a:r>
                    </a:p>
                  </a:txBody>
                  <a:tcPr marL="95416" marR="95416" marT="45714" marB="45714" horzOverflow="overflow"/>
                </a:tc>
                <a:extLst>
                  <a:ext uri="{0D108BD9-81ED-4DB2-BD59-A6C34878D82A}">
                    <a16:rowId xmlns:a16="http://schemas.microsoft.com/office/drawing/2014/main" val="2375133579"/>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Felles om den kommutative egenskapen</a:t>
                      </a:r>
                    </a:p>
                  </a:txBody>
                  <a:tcPr marL="95416" marR="95416" marT="45714" marB="4571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30 minutter</a:t>
                      </a:r>
                    </a:p>
                  </a:txBody>
                  <a:tcPr marL="95416" marR="95416" marT="45714" marB="45714" horzOverflow="overflow"/>
                </a:tc>
                <a:extLst>
                  <a:ext uri="{0D108BD9-81ED-4DB2-BD59-A6C34878D82A}">
                    <a16:rowId xmlns:a16="http://schemas.microsoft.com/office/drawing/2014/main" val="1465984045"/>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Individuell lesing </a:t>
                      </a:r>
                      <a:r>
                        <a:rPr lang="nb-NO" i="1" dirty="0">
                          <a:solidFill>
                            <a:schemeClr val="tx1"/>
                          </a:solidFill>
                        </a:rPr>
                        <a:t>Kommutativ egenskap – oppgaveideer </a:t>
                      </a:r>
                      <a:endParaRPr kumimoji="0" lang="nb-NO" altLang="nb-NO" sz="1800" i="1"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endParaRPr>
                    </a:p>
                  </a:txBody>
                  <a:tcPr marL="95416" marR="95416" marT="45714" marB="4571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15 minutter</a:t>
                      </a:r>
                    </a:p>
                  </a:txBody>
                  <a:tcPr marL="95416" marR="95416" marT="45714" marB="45714" horzOverflow="overflow"/>
                </a:tc>
                <a:extLst>
                  <a:ext uri="{0D108BD9-81ED-4DB2-BD59-A6C34878D82A}">
                    <a16:rowId xmlns:a16="http://schemas.microsoft.com/office/drawing/2014/main" val="3633356323"/>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Planlegge utprøving</a:t>
                      </a: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45 minutter</a:t>
                      </a:r>
                    </a:p>
                  </a:txBody>
                  <a:tcPr marL="95416" marR="95416" marT="45714" marB="45714" horzOverflow="overflow"/>
                </a:tc>
                <a:extLst>
                  <a:ext uri="{0D108BD9-81ED-4DB2-BD59-A6C34878D82A}">
                    <a16:rowId xmlns:a16="http://schemas.microsoft.com/office/drawing/2014/main" val="2175347761"/>
                  </a:ext>
                </a:extLst>
              </a:tr>
              <a:tr h="370840">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Totalt tidsbruk</a:t>
                      </a:r>
                    </a:p>
                  </a:txBody>
                  <a:tcPr marL="95416" marR="95416" marT="45714" marB="45714" horzOverflow="overflow"/>
                </a:tc>
                <a:tc>
                  <a:txBody>
                    <a:bodyPr/>
                    <a:lstStyle>
                      <a:lvl1pPr>
                        <a:lnSpc>
                          <a:spcPct val="90000"/>
                        </a:lnSpc>
                        <a:spcBef>
                          <a:spcPts val="1000"/>
                        </a:spcBef>
                        <a:buFont typeface="Arial" panose="020B0604020202020204" pitchFamily="34" charset="0"/>
                        <a:defRPr sz="2400">
                          <a:solidFill>
                            <a:schemeClr val="tx1"/>
                          </a:solidFill>
                          <a:latin typeface="Franklin Gothic Book" panose="020B05030201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Franklin Gothic Book" panose="020B05030201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Franklin Gothic Book" panose="020B05030201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Franklin Gothic Book" panose="020B05030201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altLang="nb-NO" sz="1800" u="none" strike="noStrike" kern="1200" cap="none" normalizeH="0" baseline="0" dirty="0">
                          <a:ln>
                            <a:noFill/>
                          </a:ln>
                          <a:solidFill>
                            <a:schemeClr val="tx1"/>
                          </a:solidFill>
                          <a:effectLst/>
                          <a:latin typeface="Franklin Gothic Book" panose="020B0503020102020204" pitchFamily="34" charset="0"/>
                          <a:ea typeface="MS PGothic" panose="020B0600070205080204" pitchFamily="34" charset="-128"/>
                          <a:cs typeface="+mn-cs"/>
                        </a:rPr>
                        <a:t>120 minutter</a:t>
                      </a:r>
                    </a:p>
                  </a:txBody>
                  <a:tcPr marL="95416" marR="95416" marT="45714" marB="45714" horzOverflow="overflow"/>
                </a:tc>
                <a:extLst>
                  <a:ext uri="{0D108BD9-81ED-4DB2-BD59-A6C34878D82A}">
                    <a16:rowId xmlns:a16="http://schemas.microsoft.com/office/drawing/2014/main" val="2459275756"/>
                  </a:ext>
                </a:extLst>
              </a:tr>
            </a:tbl>
          </a:graphicData>
        </a:graphic>
      </p:graphicFrame>
    </p:spTree>
    <p:extLst>
      <p:ext uri="{BB962C8B-B14F-4D97-AF65-F5344CB8AC3E}">
        <p14:creationId xmlns:p14="http://schemas.microsoft.com/office/powerpoint/2010/main" val="193968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30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Oppsummering A - Forarbeid</a:t>
            </a:r>
            <a:endParaRPr lang="nb-NO" sz="3200" dirty="0"/>
          </a:p>
        </p:txBody>
      </p:sp>
    </p:spTree>
    <p:extLst>
      <p:ext uri="{BB962C8B-B14F-4D97-AF65-F5344CB8AC3E}">
        <p14:creationId xmlns:p14="http://schemas.microsoft.com/office/powerpoint/2010/main" val="375666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Oppsummering av forarbeidet</a:t>
            </a:r>
            <a:endParaRPr lang="nb-NO" dirty="0"/>
          </a:p>
        </p:txBody>
      </p:sp>
      <p:sp>
        <p:nvSpPr>
          <p:cNvPr id="3" name="Plassholder for innhold 2"/>
          <p:cNvSpPr>
            <a:spLocks noGrp="1"/>
          </p:cNvSpPr>
          <p:nvPr>
            <p:ph idx="1"/>
          </p:nvPr>
        </p:nvSpPr>
        <p:spPr>
          <a:xfrm>
            <a:off x="457200" y="2001795"/>
            <a:ext cx="8229600" cy="4557267"/>
          </a:xfrm>
        </p:spPr>
        <p:txBody>
          <a:bodyPr vert="horz" lIns="91440" tIns="45720" rIns="91440" bIns="45720" rtlCol="0" anchor="t">
            <a:normAutofit fontScale="85000" lnSpcReduction="20000"/>
          </a:bodyPr>
          <a:lstStyle/>
          <a:p>
            <a:pPr marL="0" indent="0">
              <a:buNone/>
            </a:pPr>
            <a:r>
              <a:rPr lang="nb-NO" b="1" dirty="0"/>
              <a:t>Individuelt (5 minutter)</a:t>
            </a:r>
          </a:p>
          <a:p>
            <a:pPr marL="0" indent="0">
              <a:buNone/>
            </a:pPr>
            <a:r>
              <a:rPr lang="nb-NO" dirty="0"/>
              <a:t>Se over notatene dine og gjør deg klar til gruppediskusjon.</a:t>
            </a:r>
            <a:endParaRPr lang="nb-NO" b="1" dirty="0"/>
          </a:p>
          <a:p>
            <a:pPr marL="0" indent="0">
              <a:buNone/>
            </a:pPr>
            <a:endParaRPr lang="nb-NO" b="1" dirty="0"/>
          </a:p>
          <a:p>
            <a:pPr marL="0" indent="0">
              <a:buNone/>
            </a:pPr>
            <a:r>
              <a:rPr lang="nb-NO" b="1" dirty="0"/>
              <a:t>Gruppediskusjon (15 minutter)</a:t>
            </a:r>
          </a:p>
          <a:p>
            <a:pPr marL="0" indent="0">
              <a:buNone/>
            </a:pPr>
            <a:r>
              <a:rPr lang="nb-NO" dirty="0"/>
              <a:t>Gå sammen i grupper på tre–fire personer.</a:t>
            </a:r>
            <a:endParaRPr lang="nb-NO" b="1" dirty="0"/>
          </a:p>
          <a:p>
            <a:r>
              <a:rPr lang="nb-NO" dirty="0">
                <a:latin typeface="Woodford Bourne"/>
              </a:rPr>
              <a:t>Løft fram et par momenter fra eget forarbeid.</a:t>
            </a:r>
          </a:p>
          <a:p>
            <a:r>
              <a:rPr lang="nb-NO" dirty="0">
                <a:latin typeface="Woodford Bourne"/>
              </a:rPr>
              <a:t>Diskuter hvilket fokus den kommutative egenskapen har i egen planlegging og undervisning.</a:t>
            </a:r>
          </a:p>
          <a:p>
            <a:pPr lvl="0"/>
            <a:endParaRPr lang="nb-NO" dirty="0"/>
          </a:p>
          <a:p>
            <a:pPr marL="0" indent="0">
              <a:buNone/>
            </a:pPr>
            <a:endParaRPr lang="nb-NO" dirty="0"/>
          </a:p>
          <a:p>
            <a:pPr marL="0" indent="0">
              <a:buNone/>
            </a:pPr>
            <a:r>
              <a:rPr lang="nb-NO" dirty="0"/>
              <a:t>Velg to momenter som gruppa vil dele i plenum.</a:t>
            </a:r>
          </a:p>
          <a:p>
            <a:pPr marL="0" indent="0">
              <a:buNone/>
            </a:pPr>
            <a:endParaRPr lang="nb-NO" dirty="0"/>
          </a:p>
          <a:p>
            <a:pPr marL="0" indent="0">
              <a:buNone/>
            </a:pPr>
            <a:r>
              <a:rPr lang="nb-NO" b="1" dirty="0"/>
              <a:t>Plenum (10 minutter) </a:t>
            </a:r>
            <a:endParaRPr lang="nb-NO" dirty="0"/>
          </a:p>
          <a:p>
            <a:pPr marL="0" indent="0">
              <a:buNone/>
            </a:pPr>
            <a:r>
              <a:rPr lang="nb-NO" dirty="0"/>
              <a:t>Del momentene gruppene har valgt.</a:t>
            </a:r>
          </a:p>
        </p:txBody>
      </p:sp>
    </p:spTree>
    <p:extLst>
      <p:ext uri="{BB962C8B-B14F-4D97-AF65-F5344CB8AC3E}">
        <p14:creationId xmlns:p14="http://schemas.microsoft.com/office/powerpoint/2010/main" val="519524784"/>
      </p:ext>
    </p:extLst>
  </p:cSld>
  <p:clrMapOvr>
    <a:masterClrMapping/>
  </p:clrMapOvr>
</p:sld>
</file>

<file path=ppt/theme/theme1.xml><?xml version="1.0" encoding="utf-8"?>
<a:theme xmlns:a="http://schemas.openxmlformats.org/drawingml/2006/main" name="Standardtema">
  <a:themeElements>
    <a:clrScheme name="Entro sitt">
      <a:dk1>
        <a:sysClr val="windowText" lastClr="000000"/>
      </a:dk1>
      <a:lt1>
        <a:sysClr val="window" lastClr="FFFFFF"/>
      </a:lt1>
      <a:dk2>
        <a:srgbClr val="73AB48"/>
      </a:dk2>
      <a:lt2>
        <a:srgbClr val="EEECE1"/>
      </a:lt2>
      <a:accent1>
        <a:srgbClr val="8D8F8C"/>
      </a:accent1>
      <a:accent2>
        <a:srgbClr val="C0504D"/>
      </a:accent2>
      <a:accent3>
        <a:srgbClr val="FAF8F7"/>
      </a:accent3>
      <a:accent4>
        <a:srgbClr val="CBCCC6"/>
      </a:accent4>
      <a:accent5>
        <a:srgbClr val="4BACC6"/>
      </a:accent5>
      <a:accent6>
        <a:srgbClr val="F79646"/>
      </a:accent6>
      <a:hlink>
        <a:srgbClr val="447B53"/>
      </a:hlink>
      <a:folHlink>
        <a:srgbClr val="5669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585</Words>
  <Application>Microsoft Office PowerPoint</Application>
  <PresentationFormat>Skjermfremvisning (4:3)</PresentationFormat>
  <Paragraphs>158</Paragraphs>
  <Slides>30</Slides>
  <Notes>11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30</vt:i4>
      </vt:variant>
    </vt:vector>
  </HeadingPairs>
  <TitlesOfParts>
    <vt:vector size="39" baseType="lpstr">
      <vt:lpstr>MS PGothic</vt:lpstr>
      <vt:lpstr>Arial</vt:lpstr>
      <vt:lpstr>Calibri</vt:lpstr>
      <vt:lpstr>Corbel</vt:lpstr>
      <vt:lpstr>Franklin Gothic Book</vt:lpstr>
      <vt:lpstr>Times New Roman</vt:lpstr>
      <vt:lpstr>Verdana</vt:lpstr>
      <vt:lpstr>Woodford Bourne</vt:lpstr>
      <vt:lpstr>Standardtema</vt:lpstr>
      <vt:lpstr>Modul 4 – Sentrale matematiske ideer</vt:lpstr>
      <vt:lpstr>Mål</vt:lpstr>
      <vt:lpstr>Tidsplan for denne modulen</vt:lpstr>
      <vt:lpstr>A – Forarbeid 30 minutter </vt:lpstr>
      <vt:lpstr>Individuelt arbeid</vt:lpstr>
      <vt:lpstr>B – Samarbeid 120 minutter </vt:lpstr>
      <vt:lpstr>Tidsplan for denne økta</vt:lpstr>
      <vt:lpstr>Oppsummering A - Forarbeid</vt:lpstr>
      <vt:lpstr>Oppsummering av forarbeidet</vt:lpstr>
      <vt:lpstr>Faglig påfyll + individuell lesing</vt:lpstr>
      <vt:lpstr>Den kommutative egenskapen – en sentral og viktig matematisk ide</vt:lpstr>
      <vt:lpstr>Like åpenbart for alle?</vt:lpstr>
      <vt:lpstr>Sant eller usant? </vt:lpstr>
      <vt:lpstr>Individuell lesing 15 min</vt:lpstr>
      <vt:lpstr>Forbered utprøving</vt:lpstr>
      <vt:lpstr>Forbered utprøving</vt:lpstr>
      <vt:lpstr>C – Utprøving  ca. 30 minutter </vt:lpstr>
      <vt:lpstr>Utprøving med elever</vt:lpstr>
      <vt:lpstr>D – Etterarbeid 50 minutter </vt:lpstr>
      <vt:lpstr>Erfaringsdeling fra utprøving</vt:lpstr>
      <vt:lpstr>Erfaringsdeling i grupper</vt:lpstr>
      <vt:lpstr>Erfaringsdeling i plenum</vt:lpstr>
      <vt:lpstr>Konsekvenser for matematikkundervisningen</vt:lpstr>
      <vt:lpstr>Konsekvenser for matematikkundervisningen</vt:lpstr>
      <vt:lpstr>Anbefalinger til videre arbeid</vt:lpstr>
      <vt:lpstr>Anbefalinger til videre arbeid</vt:lpstr>
      <vt:lpstr>Litteratur</vt:lpstr>
      <vt:lpstr>Anbefalinger til videre arbeid</vt:lpstr>
      <vt:lpstr>Anbefalinger til videre arbeid</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steinar ness</dc:creator>
  <cp:lastModifiedBy>Olaug Ellen Lona Svingen</cp:lastModifiedBy>
  <cp:revision>391</cp:revision>
  <dcterms:created xsi:type="dcterms:W3CDTF">2017-11-27T08:38:29Z</dcterms:created>
  <dcterms:modified xsi:type="dcterms:W3CDTF">2019-06-27T13:02:21Z</dcterms:modified>
</cp:coreProperties>
</file>