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7" r:id="rId3"/>
    <p:sldId id="305" r:id="rId4"/>
    <p:sldId id="268" r:id="rId5"/>
    <p:sldId id="298" r:id="rId6"/>
    <p:sldId id="294" r:id="rId7"/>
    <p:sldId id="306" r:id="rId8"/>
    <p:sldId id="307" r:id="rId9"/>
    <p:sldId id="300" r:id="rId10"/>
    <p:sldId id="308" r:id="rId11"/>
    <p:sldId id="311" r:id="rId12"/>
    <p:sldId id="301" r:id="rId13"/>
    <p:sldId id="302" r:id="rId14"/>
    <p:sldId id="313" r:id="rId15"/>
    <p:sldId id="295" r:id="rId16"/>
    <p:sldId id="312" r:id="rId17"/>
    <p:sldId id="296" r:id="rId18"/>
    <p:sldId id="315" r:id="rId19"/>
    <p:sldId id="263" r:id="rId20"/>
    <p:sldId id="317" r:id="rId21"/>
    <p:sldId id="324" r:id="rId22"/>
    <p:sldId id="316" r:id="rId23"/>
    <p:sldId id="319" r:id="rId24"/>
    <p:sldId id="321" r:id="rId25"/>
    <p:sldId id="323" r:id="rId26"/>
    <p:sldId id="322" r:id="rId27"/>
    <p:sldId id="257" r:id="rId28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5062B-CC18-4C6E-9D23-8C42ACBD05F0}" v="871" dt="2020-06-10T09:19:22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496" autoAdjust="0"/>
  </p:normalViewPr>
  <p:slideViewPr>
    <p:cSldViewPr snapToGrid="0" snapToObjects="1">
      <p:cViewPr varScale="1">
        <p:scale>
          <a:sx n="48" d="100"/>
          <a:sy n="48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Anders Heggem" clId="Web-{ACE5062B-CC18-4C6E-9D23-8C42ACBD05F0}"/>
    <pc:docChg chg="addSld delSld modSld">
      <pc:chgData name="Svein Anders Heggem" userId="" providerId="" clId="Web-{ACE5062B-CC18-4C6E-9D23-8C42ACBD05F0}" dt="2020-06-10T09:19:22.467" v="857" actId="20577"/>
      <pc:docMkLst>
        <pc:docMk/>
      </pc:docMkLst>
      <pc:sldChg chg="modSp">
        <pc:chgData name="Svein Anders Heggem" userId="" providerId="" clId="Web-{ACE5062B-CC18-4C6E-9D23-8C42ACBD05F0}" dt="2020-06-10T09:09:50.074" v="681" actId="14100"/>
        <pc:sldMkLst>
          <pc:docMk/>
          <pc:sldMk cId="519356057" sldId="263"/>
        </pc:sldMkLst>
        <pc:spChg chg="mod">
          <ac:chgData name="Svein Anders Heggem" userId="" providerId="" clId="Web-{ACE5062B-CC18-4C6E-9D23-8C42ACBD05F0}" dt="2020-06-10T09:09:50.074" v="681" actId="14100"/>
          <ac:spMkLst>
            <pc:docMk/>
            <pc:sldMk cId="519356057" sldId="263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9:09:44.902" v="679" actId="20577"/>
          <ac:spMkLst>
            <pc:docMk/>
            <pc:sldMk cId="519356057" sldId="263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8:25:44.784" v="16" actId="14100"/>
        <pc:sldMkLst>
          <pc:docMk/>
          <pc:sldMk cId="2825233578" sldId="297"/>
        </pc:sldMkLst>
        <pc:spChg chg="mod">
          <ac:chgData name="Svein Anders Heggem" userId="" providerId="" clId="Web-{ACE5062B-CC18-4C6E-9D23-8C42ACBD05F0}" dt="2020-06-10T08:25:40.581" v="15" actId="14100"/>
          <ac:spMkLst>
            <pc:docMk/>
            <pc:sldMk cId="2825233578" sldId="297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8:25:44.784" v="16" actId="14100"/>
          <ac:spMkLst>
            <pc:docMk/>
            <pc:sldMk cId="2825233578" sldId="297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8:38:44.349" v="71" actId="20577"/>
        <pc:sldMkLst>
          <pc:docMk/>
          <pc:sldMk cId="4070240902" sldId="298"/>
        </pc:sldMkLst>
        <pc:spChg chg="mod">
          <ac:chgData name="Svein Anders Heggem" userId="" providerId="" clId="Web-{ACE5062B-CC18-4C6E-9D23-8C42ACBD05F0}" dt="2020-06-10T08:36:58.630" v="57" actId="14100"/>
          <ac:spMkLst>
            <pc:docMk/>
            <pc:sldMk cId="4070240902" sldId="298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8:38:44.349" v="71" actId="20577"/>
          <ac:spMkLst>
            <pc:docMk/>
            <pc:sldMk cId="4070240902" sldId="298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8:46:58.428" v="215" actId="20577"/>
        <pc:sldMkLst>
          <pc:docMk/>
          <pc:sldMk cId="3401075110" sldId="300"/>
        </pc:sldMkLst>
        <pc:spChg chg="mod">
          <ac:chgData name="Svein Anders Heggem" userId="" providerId="" clId="Web-{ACE5062B-CC18-4C6E-9D23-8C42ACBD05F0}" dt="2020-06-10T08:45:22.318" v="204" actId="14100"/>
          <ac:spMkLst>
            <pc:docMk/>
            <pc:sldMk cId="3401075110" sldId="300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8:46:58.428" v="215" actId="20577"/>
          <ac:spMkLst>
            <pc:docMk/>
            <pc:sldMk cId="3401075110" sldId="300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8:58:01.570" v="392" actId="20577"/>
        <pc:sldMkLst>
          <pc:docMk/>
          <pc:sldMk cId="2206178013" sldId="302"/>
        </pc:sldMkLst>
        <pc:spChg chg="mod">
          <ac:chgData name="Svein Anders Heggem" userId="" providerId="" clId="Web-{ACE5062B-CC18-4C6E-9D23-8C42ACBD05F0}" dt="2020-06-10T08:58:01.570" v="392" actId="20577"/>
          <ac:spMkLst>
            <pc:docMk/>
            <pc:sldMk cId="2206178013" sldId="302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8:34:35.786" v="28"/>
        <pc:sldMkLst>
          <pc:docMk/>
          <pc:sldMk cId="2780259725" sldId="305"/>
        </pc:sldMkLst>
        <pc:graphicFrameChg chg="mod modGraphic">
          <ac:chgData name="Svein Anders Heggem" userId="" providerId="" clId="Web-{ACE5062B-CC18-4C6E-9D23-8C42ACBD05F0}" dt="2020-06-10T08:34:35.786" v="28"/>
          <ac:graphicFrameMkLst>
            <pc:docMk/>
            <pc:sldMk cId="2780259725" sldId="305"/>
            <ac:graphicFrameMk id="4" creationId="{00000000-0000-0000-0000-000000000000}"/>
          </ac:graphicFrameMkLst>
        </pc:graphicFrameChg>
      </pc:sldChg>
      <pc:sldChg chg="modSp">
        <pc:chgData name="Svein Anders Heggem" userId="" providerId="" clId="Web-{ACE5062B-CC18-4C6E-9D23-8C42ACBD05F0}" dt="2020-06-10T08:41:06.255" v="168"/>
        <pc:sldMkLst>
          <pc:docMk/>
          <pc:sldMk cId="3158780668" sldId="306"/>
        </pc:sldMkLst>
        <pc:graphicFrameChg chg="mod modGraphic">
          <ac:chgData name="Svein Anders Heggem" userId="" providerId="" clId="Web-{ACE5062B-CC18-4C6E-9D23-8C42ACBD05F0}" dt="2020-06-10T08:41:06.255" v="168"/>
          <ac:graphicFrameMkLst>
            <pc:docMk/>
            <pc:sldMk cId="3158780668" sldId="306"/>
            <ac:graphicFrameMk id="4" creationId="{00000000-0000-0000-0000-000000000000}"/>
          </ac:graphicFrameMkLst>
        </pc:graphicFrameChg>
      </pc:sldChg>
      <pc:sldChg chg="modSp">
        <pc:chgData name="Svein Anders Heggem" userId="" providerId="" clId="Web-{ACE5062B-CC18-4C6E-9D23-8C42ACBD05F0}" dt="2020-06-10T08:47:29.912" v="250" actId="20577"/>
        <pc:sldMkLst>
          <pc:docMk/>
          <pc:sldMk cId="3898117825" sldId="308"/>
        </pc:sldMkLst>
        <pc:spChg chg="mod">
          <ac:chgData name="Svein Anders Heggem" userId="" providerId="" clId="Web-{ACE5062B-CC18-4C6E-9D23-8C42ACBD05F0}" dt="2020-06-10T08:47:29.912" v="250" actId="20577"/>
          <ac:spMkLst>
            <pc:docMk/>
            <pc:sldMk cId="3898117825" sldId="308"/>
            <ac:spMk id="2" creationId="{00000000-0000-0000-0000-000000000000}"/>
          </ac:spMkLst>
        </pc:spChg>
      </pc:sldChg>
      <pc:sldChg chg="del">
        <pc:chgData name="Svein Anders Heggem" userId="" providerId="" clId="Web-{ACE5062B-CC18-4C6E-9D23-8C42ACBD05F0}" dt="2020-06-10T08:55:05.585" v="380"/>
        <pc:sldMkLst>
          <pc:docMk/>
          <pc:sldMk cId="1247674297" sldId="309"/>
        </pc:sldMkLst>
      </pc:sldChg>
      <pc:sldChg chg="modSp">
        <pc:chgData name="Svein Anders Heggem" userId="" providerId="" clId="Web-{ACE5062B-CC18-4C6E-9D23-8C42ACBD05F0}" dt="2020-06-10T08:54:57.726" v="377" actId="20577"/>
        <pc:sldMkLst>
          <pc:docMk/>
          <pc:sldMk cId="1150649467" sldId="311"/>
        </pc:sldMkLst>
        <pc:spChg chg="mod">
          <ac:chgData name="Svein Anders Heggem" userId="" providerId="" clId="Web-{ACE5062B-CC18-4C6E-9D23-8C42ACBD05F0}" dt="2020-06-10T08:54:57.726" v="377" actId="20577"/>
          <ac:spMkLst>
            <pc:docMk/>
            <pc:sldMk cId="1150649467" sldId="311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8:54:25.601" v="345" actId="20577"/>
          <ac:spMkLst>
            <pc:docMk/>
            <pc:sldMk cId="1150649467" sldId="311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9:05:58.478" v="655" actId="20577"/>
        <pc:sldMkLst>
          <pc:docMk/>
          <pc:sldMk cId="3336648006" sldId="312"/>
        </pc:sldMkLst>
        <pc:spChg chg="mod">
          <ac:chgData name="Svein Anders Heggem" userId="" providerId="" clId="Web-{ACE5062B-CC18-4C6E-9D23-8C42ACBD05F0}" dt="2020-06-10T09:02:20.056" v="419" actId="14100"/>
          <ac:spMkLst>
            <pc:docMk/>
            <pc:sldMk cId="3336648006" sldId="312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9:05:58.478" v="655" actId="20577"/>
          <ac:spMkLst>
            <pc:docMk/>
            <pc:sldMk cId="3336648006" sldId="312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9:01:40.712" v="416" actId="14100"/>
        <pc:sldMkLst>
          <pc:docMk/>
          <pc:sldMk cId="2641689818" sldId="313"/>
        </pc:sldMkLst>
        <pc:spChg chg="mod">
          <ac:chgData name="Svein Anders Heggem" userId="" providerId="" clId="Web-{ACE5062B-CC18-4C6E-9D23-8C42ACBD05F0}" dt="2020-06-10T09:00:08.274" v="396" actId="20577"/>
          <ac:spMkLst>
            <pc:docMk/>
            <pc:sldMk cId="2641689818" sldId="313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9:01:40.712" v="416" actId="14100"/>
          <ac:spMkLst>
            <pc:docMk/>
            <pc:sldMk cId="2641689818" sldId="313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9:13:56.809" v="775" actId="20577"/>
        <pc:sldMkLst>
          <pc:docMk/>
          <pc:sldMk cId="3456956719" sldId="317"/>
        </pc:sldMkLst>
        <pc:spChg chg="mod">
          <ac:chgData name="Svein Anders Heggem" userId="" providerId="" clId="Web-{ACE5062B-CC18-4C6E-9D23-8C42ACBD05F0}" dt="2020-06-10T09:10:58.559" v="697" actId="14100"/>
          <ac:spMkLst>
            <pc:docMk/>
            <pc:sldMk cId="3456956719" sldId="317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9:13:56.809" v="775" actId="20577"/>
          <ac:spMkLst>
            <pc:docMk/>
            <pc:sldMk cId="3456956719" sldId="317"/>
            <ac:spMk id="3" creationId="{00000000-0000-0000-0000-000000000000}"/>
          </ac:spMkLst>
        </pc:spChg>
      </pc:sldChg>
      <pc:sldChg chg="modSp">
        <pc:chgData name="Svein Anders Heggem" userId="" providerId="" clId="Web-{ACE5062B-CC18-4C6E-9D23-8C42ACBD05F0}" dt="2020-06-10T09:19:22.467" v="856" actId="20577"/>
        <pc:sldMkLst>
          <pc:docMk/>
          <pc:sldMk cId="2182419208" sldId="319"/>
        </pc:sldMkLst>
        <pc:spChg chg="mod">
          <ac:chgData name="Svein Anders Heggem" userId="" providerId="" clId="Web-{ACE5062B-CC18-4C6E-9D23-8C42ACBD05F0}" dt="2020-06-10T09:17:34.325" v="842" actId="14100"/>
          <ac:spMkLst>
            <pc:docMk/>
            <pc:sldMk cId="2182419208" sldId="319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9:19:22.467" v="856" actId="20577"/>
          <ac:spMkLst>
            <pc:docMk/>
            <pc:sldMk cId="2182419208" sldId="319"/>
            <ac:spMk id="3" creationId="{00000000-0000-0000-0000-000000000000}"/>
          </ac:spMkLst>
        </pc:spChg>
      </pc:sldChg>
      <pc:sldChg chg="modSp add replId">
        <pc:chgData name="Svein Anders Heggem" userId="" providerId="" clId="Web-{ACE5062B-CC18-4C6E-9D23-8C42ACBD05F0}" dt="2020-06-10T09:16:26.372" v="807" actId="20577"/>
        <pc:sldMkLst>
          <pc:docMk/>
          <pc:sldMk cId="3556789616" sldId="324"/>
        </pc:sldMkLst>
        <pc:spChg chg="mod">
          <ac:chgData name="Svein Anders Heggem" userId="" providerId="" clId="Web-{ACE5062B-CC18-4C6E-9D23-8C42ACBD05F0}" dt="2020-06-10T09:15:02.450" v="781" actId="20577"/>
          <ac:spMkLst>
            <pc:docMk/>
            <pc:sldMk cId="3556789616" sldId="324"/>
            <ac:spMk id="2" creationId="{00000000-0000-0000-0000-000000000000}"/>
          </ac:spMkLst>
        </pc:spChg>
        <pc:spChg chg="mod">
          <ac:chgData name="Svein Anders Heggem" userId="" providerId="" clId="Web-{ACE5062B-CC18-4C6E-9D23-8C42ACBD05F0}" dt="2020-06-10T09:16:26.372" v="807" actId="20577"/>
          <ac:spMkLst>
            <pc:docMk/>
            <pc:sldMk cId="3556789616" sldId="324"/>
            <ac:spMk id="3" creationId="{00000000-0000-0000-0000-000000000000}"/>
          </ac:spMkLst>
        </pc:spChg>
      </pc:sldChg>
    </pc:docChg>
  </pc:docChgLst>
  <pc:docChgLst>
    <pc:chgData name="Svein Anders Heggem" userId="F6Vm+K82RCKEdJBZkWLw60N893bw+6RQZS08irTznbg=" providerId="None" clId="Web-{ACE5062B-CC18-4C6E-9D23-8C42ACBD05F0}"/>
    <pc:docChg chg="modSld">
      <pc:chgData name="Svein Anders Heggem" userId="F6Vm+K82RCKEdJBZkWLw60N893bw+6RQZS08irTznbg=" providerId="None" clId="Web-{ACE5062B-CC18-4C6E-9D23-8C42ACBD05F0}" dt="2020-06-10T08:24:16.206" v="3" actId="20577"/>
      <pc:docMkLst>
        <pc:docMk/>
      </pc:docMkLst>
      <pc:sldChg chg="modSp">
        <pc:chgData name="Svein Anders Heggem" userId="F6Vm+K82RCKEdJBZkWLw60N893bw+6RQZS08irTznbg=" providerId="None" clId="Web-{ACE5062B-CC18-4C6E-9D23-8C42ACBD05F0}" dt="2020-06-10T08:24:16.190" v="2" actId="20577"/>
        <pc:sldMkLst>
          <pc:docMk/>
          <pc:sldMk cId="2825233578" sldId="297"/>
        </pc:sldMkLst>
        <pc:spChg chg="mod">
          <ac:chgData name="Svein Anders Heggem" userId="F6Vm+K82RCKEdJBZkWLw60N893bw+6RQZS08irTznbg=" providerId="None" clId="Web-{ACE5062B-CC18-4C6E-9D23-8C42ACBD05F0}" dt="2020-06-10T08:24:16.190" v="2" actId="20577"/>
          <ac:spMkLst>
            <pc:docMk/>
            <pc:sldMk cId="2825233578" sldId="29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96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51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28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26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1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04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09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19.02.2021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19.02.2021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ematikksenteret.no/sites/default/files/attachments/page/140506Grunnskol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laring-og-trivsel/vurdering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3805707"/>
            <a:ext cx="9144007" cy="3052294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-23835" y="4114800"/>
            <a:ext cx="9144007" cy="2995871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3407" y="4773179"/>
            <a:ext cx="6051665" cy="759638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Modul  2 – Undersøke skolens vurderings- og oppfølgingspraksis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3406" y="5648343"/>
            <a:ext cx="6051665" cy="542853"/>
          </a:xfrm>
        </p:spPr>
        <p:txBody>
          <a:bodyPr/>
          <a:lstStyle/>
          <a:p>
            <a:pPr algn="l"/>
            <a:r>
              <a:rPr lang="nb-NO" dirty="0"/>
              <a:t>Kom godt i gang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633405" y="6374507"/>
            <a:ext cx="6051665" cy="5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>
                <a:solidFill>
                  <a:schemeClr val="bg1"/>
                </a:solidFill>
              </a:rPr>
              <a:t>Utarbeidet i samarbeid med </a:t>
            </a:r>
            <a:r>
              <a:rPr lang="nb-NO" sz="1800" dirty="0" err="1">
                <a:solidFill>
                  <a:schemeClr val="bg1"/>
                </a:solidFill>
              </a:rPr>
              <a:t>Statped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40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 og refleksjon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89811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6052"/>
            <a:ext cx="8229600" cy="685770"/>
          </a:xfrm>
        </p:spPr>
        <p:txBody>
          <a:bodyPr/>
          <a:lstStyle/>
          <a:p>
            <a:r>
              <a:rPr lang="nb-NO" dirty="0"/>
              <a:t>Faglig påfyll og refleksjon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61516"/>
            <a:ext cx="8229600" cy="4957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Woodford Bourne"/>
              </a:rPr>
              <a:t>Bruk</a:t>
            </a:r>
            <a:r>
              <a:rPr lang="nb-NO" sz="2000" i="1" dirty="0">
                <a:latin typeface="Woodford Bourne"/>
              </a:rPr>
              <a:t> Arbeidsnotat til vurdering- og oppfølgingsprosesser. </a:t>
            </a:r>
            <a:r>
              <a:rPr lang="nb-NO" sz="2000" dirty="0">
                <a:latin typeface="Woodford Bourne"/>
              </a:rPr>
              <a:t>Noter i det tomme skjemaet hva slags vurdering dere ønsker å utvikle i fase 1, 2 og 3.</a:t>
            </a:r>
          </a:p>
          <a:p>
            <a:r>
              <a:rPr lang="no" sz="2000" dirty="0">
                <a:solidFill>
                  <a:srgbClr val="808080"/>
                </a:solidFill>
                <a:latin typeface="Woodford Bourne"/>
              </a:rPr>
              <a:t>Når passer det å bruke observasjon, screening, dynamisk kartlegging, intervju, kartlegging eller testing sammen med PPT?</a:t>
            </a:r>
            <a:endParaRPr lang="nb-NO" sz="2000" dirty="0">
              <a:latin typeface="Woodford Bourne"/>
            </a:endParaRPr>
          </a:p>
          <a:p>
            <a:r>
              <a:rPr lang="nb-NO" sz="2000" dirty="0">
                <a:latin typeface="Woodford Bourne"/>
              </a:rPr>
              <a:t>Hvem skal ha ansvar for hva (lærer, spesialpedagog, PP-tjenesten, andre) og i hvilke faser?</a:t>
            </a:r>
          </a:p>
          <a:p>
            <a:r>
              <a:rPr lang="nb-NO" sz="2000" dirty="0">
                <a:latin typeface="Woodford Bourne"/>
              </a:rPr>
              <a:t>I Vurderingsmateriell for skole</a:t>
            </a:r>
          </a:p>
          <a:p>
            <a:pPr marL="0" indent="0">
              <a:buNone/>
            </a:pPr>
            <a:r>
              <a:rPr lang="nb-NO" sz="1400" dirty="0">
                <a:latin typeface="Woodford Bourne"/>
                <a:hlinkClick r:id="rId2"/>
              </a:rPr>
              <a:t>https://www.matematikksenteret.no/sites/default/files/attachments/page/140506Grunnskole</a:t>
            </a:r>
            <a:endParaRPr lang="nb-NO" sz="1400" dirty="0"/>
          </a:p>
          <a:p>
            <a:r>
              <a:rPr lang="nb-NO" sz="2000" dirty="0">
                <a:latin typeface="Woodford Bourne"/>
              </a:rPr>
              <a:t> kan du se hva som finnes av ulike kartleggingsverktøy (observasjon, screening, dynamisk kartlegging, intervju, kartlegging og testing sammen med PPT).</a:t>
            </a:r>
            <a:endParaRPr lang="nb-NO"/>
          </a:p>
          <a:p>
            <a:r>
              <a:rPr lang="nb-NO" sz="2000" dirty="0">
                <a:latin typeface="Woodford Bourne"/>
              </a:rPr>
              <a:t>Ta også i bruk </a:t>
            </a:r>
            <a:r>
              <a:rPr lang="nb-NO" sz="2000" i="1" dirty="0">
                <a:latin typeface="Woodford Bourne"/>
              </a:rPr>
              <a:t>Spørsmål knyttet til oversiktene</a:t>
            </a:r>
            <a:r>
              <a:rPr lang="nb-NO" sz="2000" dirty="0">
                <a:latin typeface="Woodford Bourne"/>
              </a:rPr>
              <a:t>[</a:t>
            </a:r>
            <a:r>
              <a:rPr lang="nb-NO" sz="2000" dirty="0" err="1">
                <a:latin typeface="Woodford Bourne"/>
              </a:rPr>
              <a:t>pdf</a:t>
            </a:r>
            <a:r>
              <a:rPr lang="nb-NO" sz="2000" dirty="0">
                <a:latin typeface="Woodford Bourne"/>
              </a:rPr>
              <a:t>].</a:t>
            </a:r>
            <a:endParaRPr lang="nb-NO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064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20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utprøving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1742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927310"/>
          </a:xfrm>
        </p:spPr>
        <p:txBody>
          <a:bodyPr/>
          <a:lstStyle/>
          <a:p>
            <a:r>
              <a:rPr lang="nb-NO" dirty="0"/>
              <a:t>Lag oversikt og gjør valg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50399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nb-NO" sz="2200" dirty="0">
                <a:latin typeface="Woodford Bourne"/>
              </a:rPr>
              <a:t>Lag en felles oversikt i plenum over forslagene for vurdering fra arbeidsnotatene til gruppene.</a:t>
            </a: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sz="2200" dirty="0">
                <a:latin typeface="Woodford Bourne"/>
              </a:rPr>
              <a:t>Sørg for at gruppene velger ulike faser i utprøvingene, slik at alle fasene i modellen er dekket opp, for eksempel: </a:t>
            </a:r>
            <a:endParaRPr lang="nb-NO" sz="2200" dirty="0"/>
          </a:p>
          <a:p>
            <a:r>
              <a:rPr lang="nb-NO" sz="1800" dirty="0"/>
              <a:t>Fase 1 – Observasjon, screening </a:t>
            </a:r>
          </a:p>
          <a:p>
            <a:r>
              <a:rPr lang="nb-NO" sz="1800" dirty="0"/>
              <a:t>Fase 2 – Dynamisk kartlegging/intervju</a:t>
            </a:r>
          </a:p>
          <a:p>
            <a:pPr>
              <a:spcAft>
                <a:spcPts val="900"/>
              </a:spcAft>
            </a:pPr>
            <a:r>
              <a:rPr lang="nb-NO" sz="1800" dirty="0"/>
              <a:t>Fase 3 – Kartlegging/testing i samarbeid med PPT</a:t>
            </a:r>
          </a:p>
          <a:p>
            <a:pPr marL="0" indent="0">
              <a:buNone/>
            </a:pPr>
            <a:r>
              <a:rPr lang="nb-NO" sz="2200" dirty="0"/>
              <a:t>Bestem dere for hva skolen skal prøve ut og videreutvikle.</a:t>
            </a:r>
          </a:p>
          <a:p>
            <a:r>
              <a:rPr lang="nb-NO" sz="1800" dirty="0"/>
              <a:t>Hva ønsker dere å undersøke?</a:t>
            </a:r>
          </a:p>
          <a:p>
            <a:r>
              <a:rPr lang="nb-NO" sz="1800" dirty="0"/>
              <a:t>Hva skal vurderingen svare på? </a:t>
            </a:r>
          </a:p>
          <a:p>
            <a:r>
              <a:rPr lang="nb-NO" sz="1800" dirty="0"/>
              <a:t>Samsvarer innholdet og aktivitetene i vurderingen med det som har vært gjort i opplæringen?</a:t>
            </a:r>
          </a:p>
          <a:p>
            <a:r>
              <a:rPr lang="nb-NO" sz="1800" dirty="0"/>
              <a:t>Hvordan skal informasjonen brukes?</a:t>
            </a:r>
          </a:p>
          <a:p>
            <a:pPr lvl="1"/>
            <a:endParaRPr lang="nb-NO" sz="18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5695"/>
            <a:ext cx="8229600" cy="625386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Praktiske forberedelser til C – Utprøving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798291"/>
            <a:ext cx="8229600" cy="50867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I </a:t>
            </a:r>
            <a:r>
              <a:rPr lang="nb-NO" i="1" dirty="0">
                <a:latin typeface="Woodford Bourne"/>
              </a:rPr>
              <a:t>C –Utprøving</a:t>
            </a:r>
            <a:r>
              <a:rPr lang="nb-NO" dirty="0">
                <a:latin typeface="Woodford Bourne"/>
              </a:rPr>
              <a:t> skal dere prøve ut og evaluere nye materiell og vurderingsformer.</a:t>
            </a:r>
            <a:endParaRPr lang="nb-NO"/>
          </a:p>
          <a:p>
            <a:endParaRPr lang="nb-NO">
              <a:latin typeface="Woodford Bourne"/>
            </a:endParaRPr>
          </a:p>
          <a:p>
            <a:r>
              <a:rPr lang="nb-NO" dirty="0">
                <a:latin typeface="Woodford Bourne"/>
              </a:rPr>
              <a:t>Velg hvem som skal samarbeide om utprøving og videreutvikling av en vurderingsform.</a:t>
            </a:r>
          </a:p>
          <a:p>
            <a:endParaRPr lang="nb-NO" dirty="0"/>
          </a:p>
          <a:p>
            <a:r>
              <a:rPr lang="nb-NO" dirty="0"/>
              <a:t>Gjør forberedelser for å finne fram materiell, eventuelt bestille det som skal prøves ut.</a:t>
            </a:r>
          </a:p>
          <a:p>
            <a:endParaRPr lang="nb-NO" dirty="0"/>
          </a:p>
          <a:p>
            <a:pPr lvl="0"/>
            <a:r>
              <a:rPr lang="nb-NO" dirty="0"/>
              <a:t>Tenk gjennom hvordan dere vil dokumentere elevens tenkning og resonnement underveis, for eksempel med egne notater, lydopptak eller video.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168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60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2344"/>
            <a:ext cx="8229600" cy="547748"/>
          </a:xfrm>
        </p:spPr>
        <p:txBody>
          <a:bodyPr>
            <a:normAutofit fontScale="90000"/>
          </a:bodyPr>
          <a:lstStyle/>
          <a:p>
            <a:r>
              <a:rPr lang="nb-NO" dirty="0"/>
              <a:t>Utprøving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31205"/>
            <a:ext cx="8229600" cy="540559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nb-NO" sz="5500" dirty="0"/>
              <a:t>Øv på ny vurdering (det bør være minst to som samarbeider).</a:t>
            </a:r>
            <a:endParaRPr lang="nb-NO"/>
          </a:p>
          <a:p>
            <a:pPr>
              <a:spcAft>
                <a:spcPts val="600"/>
              </a:spcAft>
            </a:pPr>
            <a:r>
              <a:rPr lang="nb-NO" sz="5500" dirty="0">
                <a:latin typeface="Woodford Bourne"/>
              </a:rPr>
              <a:t>Samarbeid om og støtt hverandre i, å prøve ut og forstå den valgte vurderingsformen. </a:t>
            </a:r>
            <a:endParaRPr lang="nb-NO" sz="5500" dirty="0"/>
          </a:p>
          <a:p>
            <a:r>
              <a:rPr lang="nb-NO" sz="5500" dirty="0"/>
              <a:t>Reflekter rundt spørsmålene fra </a:t>
            </a:r>
            <a:r>
              <a:rPr lang="nb-NO" sz="5500" i="1" dirty="0"/>
              <a:t>B – Samarbeid </a:t>
            </a:r>
          </a:p>
          <a:p>
            <a:pPr lvl="1"/>
            <a:r>
              <a:rPr lang="nb-NO" sz="5500" dirty="0"/>
              <a:t>Hva ønsker dere å undersøke?</a:t>
            </a:r>
          </a:p>
          <a:p>
            <a:pPr lvl="1"/>
            <a:r>
              <a:rPr lang="nb-NO" sz="5500" dirty="0"/>
              <a:t>Hva skal vurderingen svare på? </a:t>
            </a:r>
          </a:p>
          <a:p>
            <a:pPr lvl="1"/>
            <a:r>
              <a:rPr lang="nb-NO" sz="5500" dirty="0"/>
              <a:t>Samsvarer innholdet og aktivitetene i vurderingen med det som har vært gjort i opplæringen?</a:t>
            </a:r>
          </a:p>
          <a:p>
            <a:pPr lvl="1">
              <a:spcAft>
                <a:spcPts val="600"/>
              </a:spcAft>
            </a:pPr>
            <a:r>
              <a:rPr lang="nb-NO" sz="5500" dirty="0"/>
              <a:t>Hvordan skal informasjonen brukes?</a:t>
            </a:r>
          </a:p>
          <a:p>
            <a:r>
              <a:rPr lang="nb-NO" sz="5500" dirty="0">
                <a:latin typeface="Woodford Bourne"/>
              </a:rPr>
              <a:t>Noter hvordan dere opplevde å bruke materiellet.  </a:t>
            </a:r>
            <a:endParaRPr lang="nb-NO" sz="5500" dirty="0"/>
          </a:p>
          <a:p>
            <a:pPr lvl="1"/>
            <a:r>
              <a:rPr lang="nb-NO" sz="5500" dirty="0"/>
              <a:t>Hva var nyttig? </a:t>
            </a:r>
          </a:p>
          <a:p>
            <a:pPr lvl="1"/>
            <a:r>
              <a:rPr lang="nb-NO" sz="5500" dirty="0"/>
              <a:t>Hva var utfordrende? </a:t>
            </a:r>
          </a:p>
          <a:p>
            <a:pPr lvl="1"/>
            <a:r>
              <a:rPr lang="nb-NO" sz="5500" dirty="0">
                <a:latin typeface="Woodford Bourne"/>
              </a:rPr>
              <a:t>Vil dere anbefale skolen å bruke dette materiellet eller vurderingsformen? Argumenter hvorfor eller hvorfor ikke. </a:t>
            </a:r>
            <a:endParaRPr lang="nb-NO" sz="55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64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110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Presentasjoner i plenum: 60 minutter</a:t>
            </a:r>
          </a:p>
          <a:p>
            <a:pPr marL="0" indent="0">
              <a:buNone/>
            </a:pPr>
            <a:r>
              <a:rPr lang="nb-NO" sz="2000" dirty="0"/>
              <a:t>Diskusjoner i grupper og plenum: 20 + 20 minutter</a:t>
            </a:r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Erfaringsdeling etter utprøving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5166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642639"/>
          </a:xfrm>
        </p:spPr>
        <p:txBody>
          <a:bodyPr/>
          <a:lstStyle/>
          <a:p>
            <a:r>
              <a:rPr lang="nb-NO" dirty="0"/>
              <a:t>Presentasjoner i plenum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8789"/>
            <a:ext cx="8229600" cy="4017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Presenter for hverandre vurderingsformer som har blitt prøvd ut. </a:t>
            </a:r>
            <a:endParaRPr lang="nb-NO"/>
          </a:p>
          <a:p>
            <a:r>
              <a:rPr lang="nb-NO" dirty="0">
                <a:latin typeface="Woodford Bourne"/>
              </a:rPr>
              <a:t>Beskriv hvilken fase utprøvingen var rettet mot.</a:t>
            </a:r>
            <a:endParaRPr lang="nb-NO" dirty="0"/>
          </a:p>
          <a:p>
            <a:r>
              <a:rPr lang="nb-NO" dirty="0">
                <a:latin typeface="Woodford Bourne"/>
              </a:rPr>
              <a:t>Beskriv hva som kom fram av ny kunnskap og erfaringer.</a:t>
            </a:r>
            <a:endParaRPr lang="nb-NO" dirty="0"/>
          </a:p>
          <a:p>
            <a:r>
              <a:rPr lang="nb-NO" dirty="0">
                <a:latin typeface="Woodford Bourne"/>
              </a:rPr>
              <a:t>Vil dere anbefale skolen å bruke denne vurderingsformen? Begrunn hvorfor eventuelt hvorfor ikke.</a:t>
            </a:r>
            <a:endParaRPr lang="nb-NO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72097"/>
            <a:ext cx="8229600" cy="694397"/>
          </a:xfrm>
        </p:spPr>
        <p:txBody>
          <a:bodyPr/>
          <a:lstStyle/>
          <a:p>
            <a:r>
              <a:rPr lang="nb-NO" dirty="0"/>
              <a:t>Mål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20309"/>
            <a:ext cx="8229600" cy="4698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Målet med modulen er å skape en oversikt og samtidig få frem behov som kan videreutvikle eksisterende praksis.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Lærere kan alene og sammen med kollegaer reflektere over hvilken vurderings- og oppfølgingspraksis skolen har, skape en oversikt og få frem behov for videreutvikling av nåværende praksis. 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Skolen skal også, gjerne i samarbeid med pedagogisk-psykologisk tjeneste (</a:t>
            </a:r>
            <a:r>
              <a:rPr lang="nb-NO">
                <a:latin typeface="Woodford Bourne"/>
              </a:rPr>
              <a:t>PPT), </a:t>
            </a:r>
            <a:r>
              <a:rPr lang="nb-NO" dirty="0">
                <a:latin typeface="Woodford Bourne"/>
              </a:rPr>
              <a:t>vurdere når og hvordan PPT inngår i vurderings- og oppfølgingspraksisen.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Nye vurderingsformer og oppfølginger skal prøves ut og evalueres.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523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625386"/>
          </a:xfrm>
        </p:spPr>
        <p:txBody>
          <a:bodyPr/>
          <a:lstStyle/>
          <a:p>
            <a:r>
              <a:rPr lang="nb-NO" dirty="0"/>
              <a:t>Diskusjoner i grupper 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08842"/>
            <a:ext cx="8229600" cy="5385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Diskuter det som har blitt presentert. 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Velg ut hvilke kartleggingsmateriell og vurderingsformer dere ønsker skal tas med inn i og eventuelt videreutvikle nåværende praksis. Noter et par-tre argumenter dere vil bruke i plenum.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Foreslå hvem som tar ansvar for hva i det videre arbeidet?</a:t>
            </a:r>
          </a:p>
          <a:p>
            <a:r>
              <a:rPr lang="nb-NO" dirty="0"/>
              <a:t>Alle lærerne ved skolen</a:t>
            </a:r>
          </a:p>
          <a:p>
            <a:r>
              <a:rPr lang="nb-NO" dirty="0"/>
              <a:t>Utvalgte lærere</a:t>
            </a:r>
          </a:p>
          <a:p>
            <a:r>
              <a:rPr lang="nb-NO" dirty="0"/>
              <a:t>Spesialpedagoger</a:t>
            </a:r>
          </a:p>
          <a:p>
            <a:r>
              <a:rPr lang="nb-NO" dirty="0"/>
              <a:t>Rådgivere i PP-tjenesten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695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927310"/>
          </a:xfrm>
        </p:spPr>
        <p:txBody>
          <a:bodyPr/>
          <a:lstStyle/>
          <a:p>
            <a:r>
              <a:rPr lang="nb-NO" dirty="0"/>
              <a:t>Diskusjoner i plenum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8789"/>
            <a:ext cx="8229600" cy="4945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Diskuter hva som kan tas med inn i og eventuelt videreutvikle nåværende praksis.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Hvem tar ansvar for hva videre?</a:t>
            </a:r>
          </a:p>
          <a:p>
            <a:r>
              <a:rPr lang="nb-NO" dirty="0">
                <a:latin typeface="Woodford Bourne"/>
              </a:rPr>
              <a:t>Alle lærere ved skolen</a:t>
            </a:r>
            <a:endParaRPr lang="nb-NO" dirty="0"/>
          </a:p>
          <a:p>
            <a:r>
              <a:rPr lang="nb-NO" dirty="0">
                <a:latin typeface="Woodford Bourne"/>
              </a:rPr>
              <a:t>Utvalgte lærere</a:t>
            </a:r>
            <a:endParaRPr lang="nb-NO" dirty="0"/>
          </a:p>
          <a:p>
            <a:r>
              <a:rPr lang="nb-NO" dirty="0">
                <a:latin typeface="Woodford Bourne"/>
              </a:rPr>
              <a:t>Spesialpedagoger</a:t>
            </a:r>
            <a:endParaRPr lang="nb-NO" dirty="0"/>
          </a:p>
          <a:p>
            <a:r>
              <a:rPr lang="nb-NO" dirty="0">
                <a:latin typeface="Woodford Bourne"/>
              </a:rPr>
              <a:t>Rådgivere i PPT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78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Veien videre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82679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68580"/>
            <a:ext cx="8229600" cy="556374"/>
          </a:xfrm>
        </p:spPr>
        <p:txBody>
          <a:bodyPr>
            <a:normAutofit fontScale="90000"/>
          </a:bodyPr>
          <a:lstStyle/>
          <a:p>
            <a:r>
              <a:rPr lang="nb-NO" dirty="0"/>
              <a:t>Veien videre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7011"/>
            <a:ext cx="8229600" cy="4991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dirty="0">
                <a:latin typeface="Woodford Bourne"/>
              </a:rPr>
              <a:t>Skolen har arbeidet med å utvikle vurderingspraksisen sin. </a:t>
            </a:r>
            <a:endParaRPr lang="nb-NO" dirty="0"/>
          </a:p>
          <a:p>
            <a:pPr marL="0" indent="0">
              <a:spcAft>
                <a:spcPts val="600"/>
              </a:spcAft>
              <a:buNone/>
            </a:pPr>
            <a:r>
              <a:rPr lang="nb-NO" dirty="0">
                <a:latin typeface="Woodford Bourne"/>
              </a:rPr>
              <a:t>Hver og en trenger å bli enda bedre kjent med og utvikle de nye vurderingsformene for å kunne ta dem i bruk med sine elever. </a:t>
            </a:r>
            <a:endParaRPr lang="nb-NO" dirty="0"/>
          </a:p>
          <a:p>
            <a:pPr marL="0" indent="0">
              <a:spcAft>
                <a:spcPts val="600"/>
              </a:spcAft>
              <a:buNone/>
            </a:pPr>
            <a:r>
              <a:rPr lang="nb-NO" dirty="0">
                <a:latin typeface="Woodford Bourne"/>
              </a:rPr>
              <a:t>Fortsett den aktive prosessen med ny vurdering og oppfølging av elevers læringsprosesser ved å arbeide videre med ressursene som er foreslått i denne modulen.</a:t>
            </a:r>
            <a:endParaRPr lang="nb-NO" dirty="0"/>
          </a:p>
          <a:p>
            <a:pPr marL="0" indent="0">
              <a:spcAft>
                <a:spcPts val="600"/>
              </a:spcAft>
              <a:buNone/>
            </a:pPr>
            <a:r>
              <a:rPr lang="nb-NO" dirty="0">
                <a:latin typeface="Woodford Bourne"/>
              </a:rPr>
              <a:t>Når dette arbeidet har oppnådd ønsket kvalitet kan dere arbeide videre med moduler i pakkene </a:t>
            </a:r>
            <a:r>
              <a:rPr lang="nb-NO" i="1" dirty="0">
                <a:latin typeface="Woodford Bourne"/>
              </a:rPr>
              <a:t>Vurdering og Oppfølging av vurdering</a:t>
            </a:r>
            <a:r>
              <a:rPr lang="nb-NO" dirty="0">
                <a:latin typeface="Woodford Bourne"/>
              </a:rPr>
              <a:t>, som kan bidra til ytterlig utvikling av skolens </a:t>
            </a:r>
            <a:r>
              <a:rPr lang="nb-NO" dirty="0" err="1">
                <a:latin typeface="Woodford Bourne"/>
              </a:rPr>
              <a:t>vurderings-og</a:t>
            </a:r>
            <a:r>
              <a:rPr lang="nb-NO" dirty="0">
                <a:latin typeface="Woodford Bourne"/>
              </a:rPr>
              <a:t> oppfølgingspraksis.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41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Neste modul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583605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92CD6FD-16A8-4623-B7FC-E5B4EB96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b-NO" dirty="0">
                <a:solidFill>
                  <a:prstClr val="black">
                    <a:lumMod val="50000"/>
                    <a:lumOff val="50000"/>
                  </a:prstClr>
                </a:solidFill>
              </a:rPr>
              <a:t>Når dette arbeidet har oppnådd ønsket kvalitet, vil vi anbefale å bli kjent med moduler i pakkene </a:t>
            </a:r>
            <a:r>
              <a:rPr lang="nb-NO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Vurderingspraksis</a:t>
            </a:r>
            <a:r>
              <a:rPr lang="nb-NO" dirty="0">
                <a:solidFill>
                  <a:prstClr val="black">
                    <a:lumMod val="50000"/>
                    <a:lumOff val="50000"/>
                  </a:prstClr>
                </a:solidFill>
              </a:rPr>
              <a:t> og </a:t>
            </a:r>
            <a:r>
              <a:rPr lang="nb-NO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Oppfølgingspraksis</a:t>
            </a:r>
            <a:r>
              <a:rPr lang="nb-NO" dirty="0">
                <a:solidFill>
                  <a:prstClr val="black">
                    <a:lumMod val="50000"/>
                    <a:lumOff val="50000"/>
                  </a:prstClr>
                </a:solidFill>
              </a:rPr>
              <a:t>, som kan bidra til ytterlig utvikling av skolens vurderings- og oppfølgingspraksis.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877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Utdanningsdirektoratet. Ideer til vurdering: </a:t>
            </a:r>
            <a:r>
              <a:rPr lang="nb-NO" u="sng" dirty="0">
                <a:hlinkClick r:id="rId2"/>
              </a:rPr>
              <a:t>https://www.udir.no/laring-og-trivsel/vurdering/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8336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modulen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5481"/>
              </p:ext>
            </p:extLst>
          </p:nvPr>
        </p:nvGraphicFramePr>
        <p:xfrm>
          <a:off x="457200" y="20018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Anbefalt</a:t>
                      </a:r>
                      <a:r>
                        <a:rPr lang="nb-NO" sz="1800" baseline="0" dirty="0"/>
                        <a:t> tidsbruk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dirty="0"/>
                        <a:t>–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dirty="0"/>
                        <a:t>Forarbeid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42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B – Samarbeid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80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C – Utprøving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60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D – </a:t>
                      </a:r>
                      <a:r>
                        <a:rPr lang="nb-NO" sz="1800" kern="1200" dirty="0"/>
                        <a:t>Etterarbeid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dirty="0"/>
                        <a:t>110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379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/>
                        <a:t>Hele modulen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</a:rPr>
                        <a:t>290</a:t>
                      </a:r>
                      <a:r>
                        <a:rPr lang="nb-NO" sz="1800" baseline="0" dirty="0"/>
                        <a:t>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25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40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9787"/>
            <a:ext cx="8229600" cy="547749"/>
          </a:xfrm>
        </p:spPr>
        <p:txBody>
          <a:bodyPr>
            <a:normAutofit fontScale="90000"/>
          </a:bodyPr>
          <a:lstStyle/>
          <a:p>
            <a:r>
              <a:rPr lang="nb-NO" dirty="0"/>
              <a:t>Individuelt 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47316"/>
            <a:ext cx="8429348" cy="491422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nb-NO" sz="8000" dirty="0">
                <a:latin typeface="Woodford Bourne"/>
              </a:rPr>
              <a:t>Studer </a:t>
            </a:r>
            <a:r>
              <a:rPr lang="nb-NO" sz="8000" i="1" dirty="0">
                <a:latin typeface="Woodford Bourne"/>
              </a:rPr>
              <a:t>Modell for vurderings- og oppfølgingsprosesser med forklaringer</a:t>
            </a:r>
            <a:r>
              <a:rPr lang="nb-NO" sz="8000" dirty="0">
                <a:latin typeface="Woodford Bourne"/>
              </a:rPr>
              <a:t> (</a:t>
            </a:r>
            <a:r>
              <a:rPr lang="nb-NO" sz="8000" dirty="0" err="1">
                <a:latin typeface="Woodford Bourne"/>
              </a:rPr>
              <a:t>pdf</a:t>
            </a:r>
            <a:r>
              <a:rPr lang="nb-NO" sz="8000" dirty="0">
                <a:latin typeface="Woodford Bourne"/>
              </a:rPr>
              <a:t>). </a:t>
            </a:r>
            <a:endParaRPr lang="nb-NO" sz="8000"/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nb-NO" sz="8000" dirty="0">
                <a:latin typeface="Woodford Bourne"/>
              </a:rPr>
              <a:t>Bruk </a:t>
            </a:r>
            <a:r>
              <a:rPr lang="nb-NO" sz="8000" i="1" dirty="0">
                <a:latin typeface="Woodford Bourne"/>
              </a:rPr>
              <a:t>Arbeidsnotat til vurderings- og oppfølgingsprosesser (</a:t>
            </a:r>
            <a:r>
              <a:rPr lang="nb-NO" sz="8000" i="1" dirty="0" err="1">
                <a:latin typeface="Woodford Bourne"/>
              </a:rPr>
              <a:t>pdf</a:t>
            </a:r>
            <a:r>
              <a:rPr lang="nb-NO" sz="8000" i="1" dirty="0">
                <a:latin typeface="Woodford Bourne"/>
              </a:rPr>
              <a:t>)</a:t>
            </a:r>
            <a:r>
              <a:rPr lang="nb-NO" sz="8000" dirty="0">
                <a:latin typeface="Woodford Bourne"/>
              </a:rPr>
              <a:t>. </a:t>
            </a:r>
            <a:endParaRPr lang="nb-NO" sz="8000" dirty="0"/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nb-NO" sz="8000" dirty="0"/>
              <a:t>Noter i det tomme skjemaet hvilke metoder og eventuelle vurderingsmateriell du tar i bruk i de ulike fasene. </a:t>
            </a: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nb-NO" sz="8000" dirty="0">
                <a:latin typeface="Woodford Bourne"/>
              </a:rPr>
              <a:t>Ta også med hva du skulle ønske å gjøre eller kjenner til at andre gjør. </a:t>
            </a:r>
            <a:endParaRPr lang="nb-NO" sz="8000" dirty="0"/>
          </a:p>
          <a:p>
            <a:pPr>
              <a:lnSpc>
                <a:spcPct val="120000"/>
              </a:lnSpc>
            </a:pPr>
            <a:r>
              <a:rPr lang="nb-NO" sz="5500" dirty="0"/>
              <a:t>Fase 1: Vurdering for å finne ut av mangfoldet av kompetanser i hele klassen.</a:t>
            </a:r>
          </a:p>
          <a:p>
            <a:pPr>
              <a:lnSpc>
                <a:spcPct val="120000"/>
              </a:lnSpc>
            </a:pPr>
            <a:r>
              <a:rPr lang="nb-NO" sz="5500" dirty="0"/>
              <a:t>Fase 2: Vurdering av læringsutbyttet av tilpasset opplæring for en enkelt elev eller en liten gruppe.</a:t>
            </a:r>
          </a:p>
          <a:p>
            <a:pPr>
              <a:lnSpc>
                <a:spcPct val="120000"/>
              </a:lnSpc>
            </a:pPr>
            <a:r>
              <a:rPr lang="nb-NO" sz="5500" dirty="0"/>
              <a:t>Fase 3: Vurdering sammen med PPT av behov for ytterlig tilpasning eller henvisning for utredning.</a:t>
            </a:r>
          </a:p>
          <a:p>
            <a:pPr lvl="1">
              <a:lnSpc>
                <a:spcPct val="120000"/>
              </a:lnSpc>
            </a:pPr>
            <a:endParaRPr lang="nb-NO" sz="55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8800" dirty="0"/>
              <a:t> </a:t>
            </a:r>
            <a:r>
              <a:rPr lang="nb-NO" sz="8000" dirty="0"/>
              <a:t>Ta med notatene til </a:t>
            </a:r>
            <a:r>
              <a:rPr lang="nb-NO" sz="8000" i="1" dirty="0"/>
              <a:t>B–Samarbeid</a:t>
            </a:r>
          </a:p>
          <a:p>
            <a:pPr marL="0" indent="0">
              <a:spcAft>
                <a:spcPts val="450"/>
              </a:spcAft>
              <a:buNone/>
            </a:pPr>
            <a:endParaRPr lang="nb-NO" dirty="0">
              <a:solidFill>
                <a:srgbClr val="13497F"/>
              </a:solidFill>
            </a:endParaRPr>
          </a:p>
          <a:p>
            <a:pPr marL="0" indent="0">
              <a:spcAft>
                <a:spcPts val="450"/>
              </a:spcAft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80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økta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318220"/>
              </p:ext>
            </p:extLst>
          </p:nvPr>
        </p:nvGraphicFramePr>
        <p:xfrm>
          <a:off x="457200" y="20018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dirty="0"/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Anbefalt</a:t>
                      </a:r>
                      <a:r>
                        <a:rPr lang="nb-NO" sz="1800" baseline="0" dirty="0"/>
                        <a:t> tidsbruk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Oppsummering A - Forarbeid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20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42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dirty="0"/>
                        <a:t>Faglig påfyll og refleksjon </a:t>
                      </a:r>
                      <a:endParaRPr lang="nb-NO" sz="180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Planlegg utprøving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20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/>
                        <a:t>Hele økta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baseline="0" dirty="0"/>
                        <a:t>80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8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20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Oppsummering A - Forarbeid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8717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13304"/>
            <a:ext cx="8229600" cy="590881"/>
          </a:xfrm>
        </p:spPr>
        <p:txBody>
          <a:bodyPr>
            <a:normAutofit/>
          </a:bodyPr>
          <a:lstStyle/>
          <a:p>
            <a:r>
              <a:rPr lang="nb-NO" dirty="0"/>
              <a:t>Oppsummering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44263"/>
            <a:ext cx="8229600" cy="4974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2000" dirty="0">
                <a:latin typeface="Woodford Bourne"/>
              </a:rPr>
              <a:t>Bruk notatene fra A –Forarbeid.</a:t>
            </a: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Diskuter i grupper på tre-fire personer: Hva gjør dere i fase 1, 2 og 3 med vurdering og oppfølging på deres skole?</a:t>
            </a: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•Fase 1: Vurdering for å finne ut av mangfoldet av kompetanser i hele</a:t>
            </a: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 klassen. </a:t>
            </a:r>
            <a:endParaRPr lang="nb-NO">
              <a:latin typeface="Woodford Bourne"/>
            </a:endParaRP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•Fase 2: Vurdering av læringsutbytte av tilpasset opplæring for en enkelt elev eller en liten gruppe. </a:t>
            </a:r>
            <a:endParaRPr lang="nb-NO">
              <a:latin typeface="Woodford Bourne"/>
            </a:endParaRP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•Fase 3: Vurdering sammen med PPT av behov for ytterlig tilpasning eller henvisning for utredning. </a:t>
            </a: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Hvem gjør hva (lærer, spesialpedagog, PP-tjenesten, andre)?</a:t>
            </a: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Hva slags vurdering og oppfølging er skolen god på og stolt av?</a:t>
            </a: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Har skolen en felles praksis?</a:t>
            </a:r>
            <a:endParaRPr lang="nb-NO">
              <a:latin typeface="Woodford Bourne"/>
            </a:endParaRP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010751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1189</Words>
  <Application>Microsoft Office PowerPoint</Application>
  <PresentationFormat>Skjermfremvisning (4:3)</PresentationFormat>
  <Paragraphs>153</Paragraphs>
  <Slides>27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Woodford Bourne</vt:lpstr>
      <vt:lpstr>Standardtema</vt:lpstr>
      <vt:lpstr>Modul  2 – Undersøke skolens vurderings- og oppfølgingspraksis</vt:lpstr>
      <vt:lpstr>Mål </vt:lpstr>
      <vt:lpstr>Tidsplan for modulen</vt:lpstr>
      <vt:lpstr>A – Forarbeid 40 minutter </vt:lpstr>
      <vt:lpstr>Individuelt </vt:lpstr>
      <vt:lpstr>B – Samarbeid 80 minutter </vt:lpstr>
      <vt:lpstr>Tidsplan for denne økta</vt:lpstr>
      <vt:lpstr>Oppsummering A - Forarbeid</vt:lpstr>
      <vt:lpstr>Oppsummering </vt:lpstr>
      <vt:lpstr>Faglig påfyll og refleksjon</vt:lpstr>
      <vt:lpstr>Faglig påfyll og refleksjon</vt:lpstr>
      <vt:lpstr>Planlegg utprøving </vt:lpstr>
      <vt:lpstr>Lag oversikt og gjør valg</vt:lpstr>
      <vt:lpstr> Praktiske forberedelser til C – Utprøving </vt:lpstr>
      <vt:lpstr>C – Utprøving 60 minutter </vt:lpstr>
      <vt:lpstr>Utprøving </vt:lpstr>
      <vt:lpstr>D – Etterarbeid 110 minutter </vt:lpstr>
      <vt:lpstr>Erfaringsdeling etter utprøving</vt:lpstr>
      <vt:lpstr>Presentasjoner i plenum</vt:lpstr>
      <vt:lpstr>Diskusjoner i grupper </vt:lpstr>
      <vt:lpstr>Diskusjoner i plenum</vt:lpstr>
      <vt:lpstr>Veien videre</vt:lpstr>
      <vt:lpstr>Veien videre </vt:lpstr>
      <vt:lpstr>Neste modul</vt:lpstr>
      <vt:lpstr>PowerPoint-presentasjon</vt:lpstr>
      <vt:lpstr>Referanser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Olaug Ellen Lona Svingen</cp:lastModifiedBy>
  <cp:revision>384</cp:revision>
  <dcterms:created xsi:type="dcterms:W3CDTF">2017-11-27T08:38:29Z</dcterms:created>
  <dcterms:modified xsi:type="dcterms:W3CDTF">2021-02-19T11:41:25Z</dcterms:modified>
</cp:coreProperties>
</file>